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2.xml" ContentType="application/vnd.openxmlformats-officedocument.presentationml.comments+xml"/>
  <Override PartName="/ppt/notesSlides/notesSlide12.xml" ContentType="application/vnd.openxmlformats-officedocument.presentationml.notesSlide+xml"/>
  <Override PartName="/ppt/comments/comment3.xml" ContentType="application/vnd.openxmlformats-officedocument.presentationml.comments+xml"/>
  <Override PartName="/ppt/notesSlides/notesSlide13.xml" ContentType="application/vnd.openxmlformats-officedocument.presentationml.notesSlide+xml"/>
  <Override PartName="/ppt/comments/comment4.xml" ContentType="application/vnd.openxmlformats-officedocument.presentationml.comments+xml"/>
  <Override PartName="/ppt/notesSlides/notesSlide14.xml" ContentType="application/vnd.openxmlformats-officedocument.presentationml.notesSlide+xml"/>
  <Override PartName="/ppt/comments/comment5.xml" ContentType="application/vnd.openxmlformats-officedocument.presentationml.comments+xml"/>
  <Override PartName="/ppt/notesSlides/notesSlide15.xml" ContentType="application/vnd.openxmlformats-officedocument.presentationml.notesSlide+xml"/>
  <Override PartName="/ppt/comments/comment6.xml" ContentType="application/vnd.openxmlformats-officedocument.presentationml.comments+xml"/>
  <Override PartName="/ppt/notesSlides/notesSlide16.xml" ContentType="application/vnd.openxmlformats-officedocument.presentationml.notesSlide+xml"/>
  <Override PartName="/ppt/comments/comment7.xml" ContentType="application/vnd.openxmlformats-officedocument.presentationml.comments+xml"/>
  <Override PartName="/ppt/notesSlides/notesSlide17.xml" ContentType="application/vnd.openxmlformats-officedocument.presentationml.notesSlide+xml"/>
  <Override PartName="/ppt/comments/comment8.xml" ContentType="application/vnd.openxmlformats-officedocument.presentationml.comments+xml"/>
  <Override PartName="/ppt/notesSlides/notesSlide18.xml" ContentType="application/vnd.openxmlformats-officedocument.presentationml.notesSlide+xml"/>
  <Override PartName="/ppt/comments/comment9.xml" ContentType="application/vnd.openxmlformats-officedocument.presentationml.comments+xml"/>
  <Override PartName="/ppt/notesSlides/notesSlide19.xml" ContentType="application/vnd.openxmlformats-officedocument.presentationml.notesSlide+xml"/>
  <Override PartName="/ppt/comments/comment10.xml" ContentType="application/vnd.openxmlformats-officedocument.presentationml.comments+xml"/>
  <Override PartName="/ppt/notesSlides/notesSlide20.xml" ContentType="application/vnd.openxmlformats-officedocument.presentationml.notesSlide+xml"/>
  <Override PartName="/ppt/comments/comment11.xml" ContentType="application/vnd.openxmlformats-officedocument.presentationml.comments+xml"/>
  <Override PartName="/ppt/notesSlides/notesSlide21.xml" ContentType="application/vnd.openxmlformats-officedocument.presentationml.notesSlide+xml"/>
  <Override PartName="/ppt/comments/comment12.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1"/>
  </p:notesMasterIdLst>
  <p:sldIdLst>
    <p:sldId id="256" r:id="rId2"/>
    <p:sldId id="258" r:id="rId3"/>
    <p:sldId id="259" r:id="rId4"/>
    <p:sldId id="260" r:id="rId5"/>
    <p:sldId id="261" r:id="rId6"/>
    <p:sldId id="299" r:id="rId7"/>
    <p:sldId id="300" r:id="rId8"/>
    <p:sldId id="301" r:id="rId9"/>
    <p:sldId id="285" r:id="rId10"/>
    <p:sldId id="302" r:id="rId11"/>
    <p:sldId id="296" r:id="rId12"/>
    <p:sldId id="305" r:id="rId13"/>
    <p:sldId id="303" r:id="rId14"/>
    <p:sldId id="304" r:id="rId15"/>
    <p:sldId id="306" r:id="rId16"/>
    <p:sldId id="314" r:id="rId17"/>
    <p:sldId id="307" r:id="rId18"/>
    <p:sldId id="309" r:id="rId19"/>
    <p:sldId id="310" r:id="rId20"/>
    <p:sldId id="311" r:id="rId21"/>
    <p:sldId id="315" r:id="rId22"/>
    <p:sldId id="266" r:id="rId23"/>
    <p:sldId id="264" r:id="rId24"/>
    <p:sldId id="313" r:id="rId25"/>
    <p:sldId id="312" r:id="rId26"/>
    <p:sldId id="267" r:id="rId27"/>
    <p:sldId id="268" r:id="rId28"/>
    <p:sldId id="272" r:id="rId29"/>
    <p:sldId id="278" r:id="rId30"/>
  </p:sldIdLst>
  <p:sldSz cx="9144000" cy="5143500" type="screen16x9"/>
  <p:notesSz cx="6858000" cy="9144000"/>
  <p:embeddedFontLst>
    <p:embeddedFont>
      <p:font typeface="Homemade Apple" panose="02010600030101010101" charset="0"/>
      <p:regular r:id="rId32"/>
    </p:embeddedFont>
    <p:embeddedFont>
      <p:font typeface="Raleway"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 泽禹" initials="田" lastIdx="13" clrIdx="0">
    <p:extLst>
      <p:ext uri="{19B8F6BF-5375-455C-9EA6-DF929625EA0E}">
        <p15:presenceInfo xmlns:p15="http://schemas.microsoft.com/office/powerpoint/2012/main" userId="2ff298da4dcc8c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6BD4B46-1FE6-4C37-B333-B28726F1F195}">
  <a:tblStyle styleId="{D6BD4B46-1FE6-4C37-B333-B28726F1F19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32FB1C1-C29F-448D-9ACA-C1423508158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54" autoAdjust="0"/>
    <p:restoredTop sz="94660"/>
  </p:normalViewPr>
  <p:slideViewPr>
    <p:cSldViewPr snapToGrid="0">
      <p:cViewPr varScale="1">
        <p:scale>
          <a:sx n="154" d="100"/>
          <a:sy n="154" d="100"/>
        </p:scale>
        <p:origin x="168" y="192"/>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18T16:52:15.426" idx="1">
    <p:pos x="5534" y="1354"/>
    <p:text/>
    <p:extLst>
      <p:ext uri="{C676402C-5697-4E1C-873F-D02D1690AC5C}">
        <p15:threadingInfo xmlns:p15="http://schemas.microsoft.com/office/powerpoint/2012/main" timeZoneBias="-48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2-03-18T18:26:13.557" idx="10">
    <p:pos x="5554" y="620"/>
    <p:text/>
    <p:extLst>
      <p:ext uri="{C676402C-5697-4E1C-873F-D02D1690AC5C}">
        <p15:threadingInfo xmlns:p15="http://schemas.microsoft.com/office/powerpoint/2012/main" timeZoneBias="-48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2-03-18T18:26:13.557" idx="11">
    <p:pos x="5554" y="620"/>
    <p:text/>
    <p:extLst>
      <p:ext uri="{C676402C-5697-4E1C-873F-D02D1690AC5C}">
        <p15:threadingInfo xmlns:p15="http://schemas.microsoft.com/office/powerpoint/2012/main" timeZoneBias="-48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2-03-18T18:26:13.557" idx="13">
    <p:pos x="5554" y="620"/>
    <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3-18T18:26:13.557" idx="2">
    <p:pos x="5554" y="620"/>
    <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3-18T18:26:13.557" idx="5">
    <p:pos x="5554" y="620"/>
    <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2-03-18T18:26:13.557" idx="3">
    <p:pos x="5554" y="620"/>
    <p:text/>
    <p:extLst>
      <p:ext uri="{C676402C-5697-4E1C-873F-D02D1690AC5C}">
        <p15:threadingInfo xmlns:p15="http://schemas.microsoft.com/office/powerpoint/2012/main" timeZoneBias="-4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2-03-18T18:26:13.557" idx="4">
    <p:pos x="5554" y="620"/>
    <p:text/>
    <p:extLst>
      <p:ext uri="{C676402C-5697-4E1C-873F-D02D1690AC5C}">
        <p15:threadingInfo xmlns:p15="http://schemas.microsoft.com/office/powerpoint/2012/main" timeZoneBias="-4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2-03-18T18:26:13.557" idx="6">
    <p:pos x="5554" y="620"/>
    <p:text/>
    <p:extLst>
      <p:ext uri="{C676402C-5697-4E1C-873F-D02D1690AC5C}">
        <p15:threadingInfo xmlns:p15="http://schemas.microsoft.com/office/powerpoint/2012/main" timeZoneBias="-4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2-03-18T18:26:13.557" idx="12">
    <p:pos x="5554" y="620"/>
    <p:text/>
    <p:extLst>
      <p:ext uri="{C676402C-5697-4E1C-873F-D02D1690AC5C}">
        <p15:threadingInfo xmlns:p15="http://schemas.microsoft.com/office/powerpoint/2012/main" timeZoneBias="-4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2-03-18T18:26:13.557" idx="7">
    <p:pos x="5554" y="620"/>
    <p:text/>
    <p:extLst>
      <p:ext uri="{C676402C-5697-4E1C-873F-D02D1690AC5C}">
        <p15:threadingInfo xmlns:p15="http://schemas.microsoft.com/office/powerpoint/2012/main" timeZoneBias="-48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2-03-18T18:26:13.557" idx="9">
    <p:pos x="5554" y="620"/>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8850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4557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0577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808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9883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4548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1986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5524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4671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7210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9134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15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9574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1965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6f13f05b_0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6f13f05b_0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9114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3971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0389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c22916326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c22916326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899300" y="1991813"/>
            <a:ext cx="53454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Font typeface="Raleway"/>
              <a:buNone/>
              <a:defRPr sz="3600">
                <a:latin typeface="Raleway"/>
                <a:ea typeface="Raleway"/>
                <a:cs typeface="Raleway"/>
                <a:sym typeface="Raleway"/>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1501200" y="1297594"/>
            <a:ext cx="61416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Font typeface="Raleway"/>
              <a:buNone/>
              <a:defRPr sz="3000">
                <a:latin typeface="Raleway"/>
                <a:ea typeface="Raleway"/>
                <a:cs typeface="Raleway"/>
                <a:sym typeface="Raleway"/>
              </a:defRPr>
            </a:lvl1pPr>
            <a:lvl2pPr lvl="1" algn="ctr" rtl="0">
              <a:spcBef>
                <a:spcPts val="0"/>
              </a:spcBef>
              <a:spcAft>
                <a:spcPts val="0"/>
              </a:spcAft>
              <a:buSzPts val="3000"/>
              <a:buFont typeface="Raleway"/>
              <a:buNone/>
              <a:defRPr sz="3000">
                <a:latin typeface="Raleway"/>
                <a:ea typeface="Raleway"/>
                <a:cs typeface="Raleway"/>
                <a:sym typeface="Raleway"/>
              </a:defRPr>
            </a:lvl2pPr>
            <a:lvl3pPr lvl="2" algn="ctr" rtl="0">
              <a:spcBef>
                <a:spcPts val="0"/>
              </a:spcBef>
              <a:spcAft>
                <a:spcPts val="0"/>
              </a:spcAft>
              <a:buSzPts val="3000"/>
              <a:buFont typeface="Raleway"/>
              <a:buNone/>
              <a:defRPr sz="3000">
                <a:latin typeface="Raleway"/>
                <a:ea typeface="Raleway"/>
                <a:cs typeface="Raleway"/>
                <a:sym typeface="Raleway"/>
              </a:defRPr>
            </a:lvl3pPr>
            <a:lvl4pPr lvl="3" algn="ctr" rtl="0">
              <a:spcBef>
                <a:spcPts val="0"/>
              </a:spcBef>
              <a:spcAft>
                <a:spcPts val="0"/>
              </a:spcAft>
              <a:buSzPts val="3000"/>
              <a:buFont typeface="Raleway"/>
              <a:buNone/>
              <a:defRPr sz="3000">
                <a:latin typeface="Raleway"/>
                <a:ea typeface="Raleway"/>
                <a:cs typeface="Raleway"/>
                <a:sym typeface="Raleway"/>
              </a:defRPr>
            </a:lvl4pPr>
            <a:lvl5pPr lvl="4" algn="ctr" rtl="0">
              <a:spcBef>
                <a:spcPts val="0"/>
              </a:spcBef>
              <a:spcAft>
                <a:spcPts val="0"/>
              </a:spcAft>
              <a:buSzPts val="3000"/>
              <a:buFont typeface="Raleway"/>
              <a:buNone/>
              <a:defRPr sz="3000">
                <a:latin typeface="Raleway"/>
                <a:ea typeface="Raleway"/>
                <a:cs typeface="Raleway"/>
                <a:sym typeface="Raleway"/>
              </a:defRPr>
            </a:lvl5pPr>
            <a:lvl6pPr lvl="5" algn="ctr" rtl="0">
              <a:spcBef>
                <a:spcPts val="0"/>
              </a:spcBef>
              <a:spcAft>
                <a:spcPts val="0"/>
              </a:spcAft>
              <a:buSzPts val="3000"/>
              <a:buFont typeface="Raleway"/>
              <a:buNone/>
              <a:defRPr sz="3000">
                <a:latin typeface="Raleway"/>
                <a:ea typeface="Raleway"/>
                <a:cs typeface="Raleway"/>
                <a:sym typeface="Raleway"/>
              </a:defRPr>
            </a:lvl6pPr>
            <a:lvl7pPr lvl="6" algn="ctr" rtl="0">
              <a:spcBef>
                <a:spcPts val="0"/>
              </a:spcBef>
              <a:spcAft>
                <a:spcPts val="0"/>
              </a:spcAft>
              <a:buSzPts val="3000"/>
              <a:buFont typeface="Raleway"/>
              <a:buNone/>
              <a:defRPr sz="3000">
                <a:latin typeface="Raleway"/>
                <a:ea typeface="Raleway"/>
                <a:cs typeface="Raleway"/>
                <a:sym typeface="Raleway"/>
              </a:defRPr>
            </a:lvl7pPr>
            <a:lvl8pPr lvl="7" algn="ctr" rtl="0">
              <a:spcBef>
                <a:spcPts val="0"/>
              </a:spcBef>
              <a:spcAft>
                <a:spcPts val="0"/>
              </a:spcAft>
              <a:buSzPts val="3000"/>
              <a:buFont typeface="Raleway"/>
              <a:buNone/>
              <a:defRPr sz="3000">
                <a:latin typeface="Raleway"/>
                <a:ea typeface="Raleway"/>
                <a:cs typeface="Raleway"/>
                <a:sym typeface="Raleway"/>
              </a:defRPr>
            </a:lvl8pPr>
            <a:lvl9pPr lvl="8" algn="ctr" rtl="0">
              <a:spcBef>
                <a:spcPts val="0"/>
              </a:spcBef>
              <a:spcAft>
                <a:spcPts val="0"/>
              </a:spcAft>
              <a:buSzPts val="3000"/>
              <a:buFont typeface="Raleway"/>
              <a:buNone/>
              <a:defRPr sz="3000">
                <a:latin typeface="Raleway"/>
                <a:ea typeface="Raleway"/>
                <a:cs typeface="Raleway"/>
                <a:sym typeface="Raleway"/>
              </a:defRPr>
            </a:lvl9pPr>
          </a:lstStyle>
          <a:p>
            <a:endParaRPr/>
          </a:p>
        </p:txBody>
      </p:sp>
      <p:sp>
        <p:nvSpPr>
          <p:cNvPr id="15" name="Google Shape;15;p3"/>
          <p:cNvSpPr txBox="1">
            <a:spLocks noGrp="1"/>
          </p:cNvSpPr>
          <p:nvPr>
            <p:ph type="subTitle" idx="1"/>
          </p:nvPr>
        </p:nvSpPr>
        <p:spPr>
          <a:xfrm>
            <a:off x="1501200" y="2554310"/>
            <a:ext cx="61416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Homemade Apple"/>
              <a:buNone/>
              <a:defRPr sz="1800">
                <a:latin typeface="Homemade Apple"/>
                <a:ea typeface="Homemade Apple"/>
                <a:cs typeface="Homemade Apple"/>
                <a:sym typeface="Homemade Apple"/>
              </a:defRPr>
            </a:lvl1pPr>
            <a:lvl2pPr lvl="1" algn="ctr" rtl="0">
              <a:spcBef>
                <a:spcPts val="0"/>
              </a:spcBef>
              <a:spcAft>
                <a:spcPts val="0"/>
              </a:spcAft>
              <a:buSzPts val="1800"/>
              <a:buFont typeface="Homemade Apple"/>
              <a:buNone/>
              <a:defRPr sz="1800">
                <a:latin typeface="Homemade Apple"/>
                <a:ea typeface="Homemade Apple"/>
                <a:cs typeface="Homemade Apple"/>
                <a:sym typeface="Homemade Apple"/>
              </a:defRPr>
            </a:lvl2pPr>
            <a:lvl3pPr lvl="2" algn="ctr" rtl="0">
              <a:spcBef>
                <a:spcPts val="0"/>
              </a:spcBef>
              <a:spcAft>
                <a:spcPts val="0"/>
              </a:spcAft>
              <a:buSzPts val="1800"/>
              <a:buFont typeface="Homemade Apple"/>
              <a:buNone/>
              <a:defRPr sz="1800">
                <a:latin typeface="Homemade Apple"/>
                <a:ea typeface="Homemade Apple"/>
                <a:cs typeface="Homemade Apple"/>
                <a:sym typeface="Homemade Apple"/>
              </a:defRPr>
            </a:lvl3pPr>
            <a:lvl4pPr lvl="3" algn="ctr" rtl="0">
              <a:spcBef>
                <a:spcPts val="0"/>
              </a:spcBef>
              <a:spcAft>
                <a:spcPts val="0"/>
              </a:spcAft>
              <a:buSzPts val="2400"/>
              <a:buFont typeface="Homemade Apple"/>
              <a:buNone/>
              <a:defRPr>
                <a:latin typeface="Homemade Apple"/>
                <a:ea typeface="Homemade Apple"/>
                <a:cs typeface="Homemade Apple"/>
                <a:sym typeface="Homemade Apple"/>
              </a:defRPr>
            </a:lvl4pPr>
            <a:lvl5pPr lvl="4" algn="ctr" rtl="0">
              <a:spcBef>
                <a:spcPts val="0"/>
              </a:spcBef>
              <a:spcAft>
                <a:spcPts val="0"/>
              </a:spcAft>
              <a:buSzPts val="2400"/>
              <a:buFont typeface="Homemade Apple"/>
              <a:buNone/>
              <a:defRPr>
                <a:latin typeface="Homemade Apple"/>
                <a:ea typeface="Homemade Apple"/>
                <a:cs typeface="Homemade Apple"/>
                <a:sym typeface="Homemade Apple"/>
              </a:defRPr>
            </a:lvl5pPr>
            <a:lvl6pPr lvl="5" algn="ctr" rtl="0">
              <a:spcBef>
                <a:spcPts val="0"/>
              </a:spcBef>
              <a:spcAft>
                <a:spcPts val="0"/>
              </a:spcAft>
              <a:buSzPts val="2400"/>
              <a:buFont typeface="Homemade Apple"/>
              <a:buNone/>
              <a:defRPr>
                <a:latin typeface="Homemade Apple"/>
                <a:ea typeface="Homemade Apple"/>
                <a:cs typeface="Homemade Apple"/>
                <a:sym typeface="Homemade Apple"/>
              </a:defRPr>
            </a:lvl6pPr>
            <a:lvl7pPr lvl="6" algn="ctr" rtl="0">
              <a:spcBef>
                <a:spcPts val="0"/>
              </a:spcBef>
              <a:spcAft>
                <a:spcPts val="0"/>
              </a:spcAft>
              <a:buSzPts val="2400"/>
              <a:buFont typeface="Homemade Apple"/>
              <a:buNone/>
              <a:defRPr>
                <a:latin typeface="Homemade Apple"/>
                <a:ea typeface="Homemade Apple"/>
                <a:cs typeface="Homemade Apple"/>
                <a:sym typeface="Homemade Apple"/>
              </a:defRPr>
            </a:lvl7pPr>
            <a:lvl8pPr lvl="7" algn="ctr" rtl="0">
              <a:spcBef>
                <a:spcPts val="0"/>
              </a:spcBef>
              <a:spcAft>
                <a:spcPts val="0"/>
              </a:spcAft>
              <a:buSzPts val="2400"/>
              <a:buFont typeface="Homemade Apple"/>
              <a:buNone/>
              <a:defRPr>
                <a:latin typeface="Homemade Apple"/>
                <a:ea typeface="Homemade Apple"/>
                <a:cs typeface="Homemade Apple"/>
                <a:sym typeface="Homemade Apple"/>
              </a:defRPr>
            </a:lvl8pPr>
            <a:lvl9pPr lvl="8" algn="ctr" rtl="0">
              <a:spcBef>
                <a:spcPts val="0"/>
              </a:spcBef>
              <a:spcAft>
                <a:spcPts val="0"/>
              </a:spcAft>
              <a:buSzPts val="2400"/>
              <a:buFont typeface="Homemade Apple"/>
              <a:buNone/>
              <a:defRPr>
                <a:latin typeface="Homemade Apple"/>
                <a:ea typeface="Homemade Apple"/>
                <a:cs typeface="Homemade Apple"/>
                <a:sym typeface="Homemade Apple"/>
              </a:defRPr>
            </a:lvl9pPr>
          </a:lstStyle>
          <a:p>
            <a:endParaRPr/>
          </a:p>
        </p:txBody>
      </p:sp>
      <p:sp>
        <p:nvSpPr>
          <p:cNvPr id="16" name="Google Shape;16;p3"/>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4"/>
          <p:cNvSpPr/>
          <p:nvPr/>
        </p:nvSpPr>
        <p:spPr>
          <a:xfrm>
            <a:off x="4158725" y="1509350"/>
            <a:ext cx="826550" cy="688000"/>
          </a:xfrm>
          <a:prstGeom prst="rect">
            <a:avLst/>
          </a:prstGeom>
        </p:spPr>
        <p:txBody>
          <a:bodyPr>
            <a:prstTxWarp prst="textPlain">
              <a:avLst/>
            </a:prstTxWarp>
          </a:bodyPr>
          <a:lstStyle/>
          <a:p>
            <a:pPr lvl="0" algn="ctr"/>
            <a:r>
              <a:rPr b="1" i="0">
                <a:ln>
                  <a:noFill/>
                </a:ln>
                <a:solidFill>
                  <a:srgbClr val="20124D">
                    <a:alpha val="28459"/>
                  </a:srgbClr>
                </a:solidFill>
                <a:latin typeface="Arial"/>
              </a:rPr>
              <a:t>“</a:t>
            </a:r>
          </a:p>
        </p:txBody>
      </p:sp>
      <p:sp>
        <p:nvSpPr>
          <p:cNvPr id="19" name="Google Shape;19;p4"/>
          <p:cNvSpPr txBox="1">
            <a:spLocks noGrp="1"/>
          </p:cNvSpPr>
          <p:nvPr>
            <p:ph type="body" idx="1"/>
          </p:nvPr>
        </p:nvSpPr>
        <p:spPr>
          <a:xfrm>
            <a:off x="1643400" y="1849275"/>
            <a:ext cx="5857200" cy="2919600"/>
          </a:xfrm>
          <a:prstGeom prst="rect">
            <a:avLst/>
          </a:prstGeom>
        </p:spPr>
        <p:txBody>
          <a:bodyPr spcFirstLastPara="1" wrap="square" lIns="91425" tIns="91425" rIns="91425" bIns="91425" anchor="t" anchorCtr="0">
            <a:noAutofit/>
          </a:bodyPr>
          <a:lstStyle>
            <a:lvl1pPr marL="457200" lvl="0" indent="-381000" algn="ctr" rtl="0">
              <a:lnSpc>
                <a:spcPct val="115000"/>
              </a:lnSpc>
              <a:spcBef>
                <a:spcPts val="600"/>
              </a:spcBef>
              <a:spcAft>
                <a:spcPts val="0"/>
              </a:spcAft>
              <a:buSzPts val="2400"/>
              <a:buFont typeface="Homemade Apple"/>
              <a:buChar char="✘"/>
              <a:defRPr sz="2400">
                <a:latin typeface="Homemade Apple"/>
                <a:ea typeface="Homemade Apple"/>
                <a:cs typeface="Homemade Apple"/>
                <a:sym typeface="Homemade Apple"/>
              </a:defRPr>
            </a:lvl1pPr>
            <a:lvl2pPr marL="914400" lvl="1" indent="-381000" algn="ctr" rtl="0">
              <a:lnSpc>
                <a:spcPct val="115000"/>
              </a:lnSpc>
              <a:spcBef>
                <a:spcPts val="0"/>
              </a:spcBef>
              <a:spcAft>
                <a:spcPts val="0"/>
              </a:spcAft>
              <a:buSzPts val="2400"/>
              <a:buFont typeface="Homemade Apple"/>
              <a:buChar char="○"/>
              <a:defRPr>
                <a:latin typeface="Homemade Apple"/>
                <a:ea typeface="Homemade Apple"/>
                <a:cs typeface="Homemade Apple"/>
                <a:sym typeface="Homemade Apple"/>
              </a:defRPr>
            </a:lvl2pPr>
            <a:lvl3pPr marL="1371600" lvl="2" indent="-381000" algn="ctr" rtl="0">
              <a:lnSpc>
                <a:spcPct val="115000"/>
              </a:lnSpc>
              <a:spcBef>
                <a:spcPts val="0"/>
              </a:spcBef>
              <a:spcAft>
                <a:spcPts val="0"/>
              </a:spcAft>
              <a:buSzPts val="2400"/>
              <a:buFont typeface="Homemade Apple"/>
              <a:buChar char="■"/>
              <a:defRPr>
                <a:latin typeface="Homemade Apple"/>
                <a:ea typeface="Homemade Apple"/>
                <a:cs typeface="Homemade Apple"/>
                <a:sym typeface="Homemade Apple"/>
              </a:defRPr>
            </a:lvl3pPr>
            <a:lvl4pPr marL="1828800" lvl="3" indent="-381000" algn="ctr" rtl="0">
              <a:lnSpc>
                <a:spcPct val="115000"/>
              </a:lnSpc>
              <a:spcBef>
                <a:spcPts val="0"/>
              </a:spcBef>
              <a:spcAft>
                <a:spcPts val="0"/>
              </a:spcAft>
              <a:buSzPts val="2400"/>
              <a:buFont typeface="Homemade Apple"/>
              <a:buChar char="●"/>
              <a:defRPr sz="2400">
                <a:latin typeface="Homemade Apple"/>
                <a:ea typeface="Homemade Apple"/>
                <a:cs typeface="Homemade Apple"/>
                <a:sym typeface="Homemade Apple"/>
              </a:defRPr>
            </a:lvl4pPr>
            <a:lvl5pPr marL="2286000" lvl="4" indent="-381000" algn="ctr" rtl="0">
              <a:lnSpc>
                <a:spcPct val="115000"/>
              </a:lnSpc>
              <a:spcBef>
                <a:spcPts val="0"/>
              </a:spcBef>
              <a:spcAft>
                <a:spcPts val="0"/>
              </a:spcAft>
              <a:buSzPts val="2400"/>
              <a:buFont typeface="Homemade Apple"/>
              <a:buChar char="○"/>
              <a:defRPr sz="2400">
                <a:latin typeface="Homemade Apple"/>
                <a:ea typeface="Homemade Apple"/>
                <a:cs typeface="Homemade Apple"/>
                <a:sym typeface="Homemade Apple"/>
              </a:defRPr>
            </a:lvl5pPr>
            <a:lvl6pPr marL="2743200" lvl="5" indent="-381000" algn="ctr" rtl="0">
              <a:lnSpc>
                <a:spcPct val="115000"/>
              </a:lnSpc>
              <a:spcBef>
                <a:spcPts val="0"/>
              </a:spcBef>
              <a:spcAft>
                <a:spcPts val="0"/>
              </a:spcAft>
              <a:buSzPts val="2400"/>
              <a:buFont typeface="Homemade Apple"/>
              <a:buChar char="■"/>
              <a:defRPr sz="2400">
                <a:latin typeface="Homemade Apple"/>
                <a:ea typeface="Homemade Apple"/>
                <a:cs typeface="Homemade Apple"/>
                <a:sym typeface="Homemade Apple"/>
              </a:defRPr>
            </a:lvl6pPr>
            <a:lvl7pPr marL="3200400" lvl="6" indent="-381000" algn="ctr" rtl="0">
              <a:lnSpc>
                <a:spcPct val="115000"/>
              </a:lnSpc>
              <a:spcBef>
                <a:spcPts val="0"/>
              </a:spcBef>
              <a:spcAft>
                <a:spcPts val="0"/>
              </a:spcAft>
              <a:buSzPts val="2400"/>
              <a:buFont typeface="Homemade Apple"/>
              <a:buChar char="●"/>
              <a:defRPr sz="2400">
                <a:latin typeface="Homemade Apple"/>
                <a:ea typeface="Homemade Apple"/>
                <a:cs typeface="Homemade Apple"/>
                <a:sym typeface="Homemade Apple"/>
              </a:defRPr>
            </a:lvl7pPr>
            <a:lvl8pPr marL="3657600" lvl="7" indent="-381000" algn="ctr" rtl="0">
              <a:lnSpc>
                <a:spcPct val="115000"/>
              </a:lnSpc>
              <a:spcBef>
                <a:spcPts val="0"/>
              </a:spcBef>
              <a:spcAft>
                <a:spcPts val="0"/>
              </a:spcAft>
              <a:buSzPts val="2400"/>
              <a:buFont typeface="Homemade Apple"/>
              <a:buChar char="○"/>
              <a:defRPr sz="2400">
                <a:latin typeface="Homemade Apple"/>
                <a:ea typeface="Homemade Apple"/>
                <a:cs typeface="Homemade Apple"/>
                <a:sym typeface="Homemade Apple"/>
              </a:defRPr>
            </a:lvl8pPr>
            <a:lvl9pPr marL="4114800" lvl="8" indent="-381000" algn="ctr">
              <a:lnSpc>
                <a:spcPct val="115000"/>
              </a:lnSpc>
              <a:spcBef>
                <a:spcPts val="0"/>
              </a:spcBef>
              <a:spcAft>
                <a:spcPts val="0"/>
              </a:spcAft>
              <a:buSzPts val="2400"/>
              <a:buFont typeface="Homemade Apple"/>
              <a:buChar char="■"/>
              <a:defRPr sz="2400">
                <a:latin typeface="Homemade Apple"/>
                <a:ea typeface="Homemade Apple"/>
                <a:cs typeface="Homemade Apple"/>
                <a:sym typeface="Homemade Apple"/>
              </a:defRPr>
            </a:lvl9pPr>
          </a:lstStyle>
          <a:p>
            <a:endParaRPr/>
          </a:p>
        </p:txBody>
      </p:sp>
      <p:sp>
        <p:nvSpPr>
          <p:cNvPr id="20" name="Google Shape;20;p4"/>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lvl1pPr lvl="0">
              <a:buNone/>
              <a:defRPr>
                <a:latin typeface="Homemade Apple"/>
                <a:ea typeface="Homemade Apple"/>
                <a:cs typeface="Homemade Apple"/>
                <a:sym typeface="Homemade Apple"/>
              </a:defRPr>
            </a:lvl1pPr>
            <a:lvl2pPr lvl="1">
              <a:buNone/>
              <a:defRPr>
                <a:latin typeface="Homemade Apple"/>
                <a:ea typeface="Homemade Apple"/>
                <a:cs typeface="Homemade Apple"/>
                <a:sym typeface="Homemade Apple"/>
              </a:defRPr>
            </a:lvl2pPr>
            <a:lvl3pPr lvl="2">
              <a:buNone/>
              <a:defRPr>
                <a:latin typeface="Homemade Apple"/>
                <a:ea typeface="Homemade Apple"/>
                <a:cs typeface="Homemade Apple"/>
                <a:sym typeface="Homemade Apple"/>
              </a:defRPr>
            </a:lvl3pPr>
            <a:lvl4pPr lvl="3">
              <a:buNone/>
              <a:defRPr>
                <a:latin typeface="Homemade Apple"/>
                <a:ea typeface="Homemade Apple"/>
                <a:cs typeface="Homemade Apple"/>
                <a:sym typeface="Homemade Apple"/>
              </a:defRPr>
            </a:lvl4pPr>
            <a:lvl5pPr lvl="4">
              <a:buNone/>
              <a:defRPr>
                <a:latin typeface="Homemade Apple"/>
                <a:ea typeface="Homemade Apple"/>
                <a:cs typeface="Homemade Apple"/>
                <a:sym typeface="Homemade Apple"/>
              </a:defRPr>
            </a:lvl5pPr>
            <a:lvl6pPr lvl="5">
              <a:buNone/>
              <a:defRPr>
                <a:latin typeface="Homemade Apple"/>
                <a:ea typeface="Homemade Apple"/>
                <a:cs typeface="Homemade Apple"/>
                <a:sym typeface="Homemade Apple"/>
              </a:defRPr>
            </a:lvl6pPr>
            <a:lvl7pPr lvl="6">
              <a:buNone/>
              <a:defRPr>
                <a:latin typeface="Homemade Apple"/>
                <a:ea typeface="Homemade Apple"/>
                <a:cs typeface="Homemade Apple"/>
                <a:sym typeface="Homemade Apple"/>
              </a:defRPr>
            </a:lvl7pPr>
            <a:lvl8pPr lvl="7">
              <a:buNone/>
              <a:defRPr>
                <a:latin typeface="Homemade Apple"/>
                <a:ea typeface="Homemade Apple"/>
                <a:cs typeface="Homemade Apple"/>
                <a:sym typeface="Homemade Apple"/>
              </a:defRPr>
            </a:lvl8pPr>
            <a:lvl9pPr lvl="8">
              <a:buNone/>
              <a:defRPr>
                <a:latin typeface="Homemade Apple"/>
                <a:ea typeface="Homemade Apple"/>
                <a:cs typeface="Homemade Apple"/>
                <a:sym typeface="Homemade Appl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782850" y="205988"/>
            <a:ext cx="7578300" cy="11586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1146000" y="1364719"/>
            <a:ext cx="6852000" cy="32397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4" name="Google Shape;24;p5"/>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782850" y="205988"/>
            <a:ext cx="7578300" cy="11586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 name="Google Shape;32;p7"/>
          <p:cNvSpPr txBox="1">
            <a:spLocks noGrp="1"/>
          </p:cNvSpPr>
          <p:nvPr>
            <p:ph type="body" idx="1"/>
          </p:nvPr>
        </p:nvSpPr>
        <p:spPr>
          <a:xfrm>
            <a:off x="706500" y="1364749"/>
            <a:ext cx="2491800" cy="30636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3" name="Google Shape;33;p7"/>
          <p:cNvSpPr txBox="1">
            <a:spLocks noGrp="1"/>
          </p:cNvSpPr>
          <p:nvPr>
            <p:ph type="body" idx="2"/>
          </p:nvPr>
        </p:nvSpPr>
        <p:spPr>
          <a:xfrm>
            <a:off x="3326101" y="1364749"/>
            <a:ext cx="2491800" cy="30636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4" name="Google Shape;34;p7"/>
          <p:cNvSpPr txBox="1">
            <a:spLocks noGrp="1"/>
          </p:cNvSpPr>
          <p:nvPr>
            <p:ph type="body" idx="3"/>
          </p:nvPr>
        </p:nvSpPr>
        <p:spPr>
          <a:xfrm>
            <a:off x="5945701" y="1364749"/>
            <a:ext cx="2491800" cy="30636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5" name="Google Shape;35;p7"/>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782850" y="205988"/>
            <a:ext cx="7578300" cy="11586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8"/>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10"/>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00000"/>
        </a:solidFill>
        <a:effectLst/>
      </p:bgPr>
    </p:bg>
    <p:spTree>
      <p:nvGrpSpPr>
        <p:cNvPr id="1" name="Shape 5"/>
        <p:cNvGrpSpPr/>
        <p:nvPr/>
      </p:nvGrpSpPr>
      <p:grpSpPr>
        <a:xfrm>
          <a:off x="0" y="0"/>
          <a:ext cx="0" cy="0"/>
          <a:chOff x="0" y="0"/>
          <a:chExt cx="0" cy="0"/>
        </a:xfrm>
      </p:grpSpPr>
      <p:sp>
        <p:nvSpPr>
          <p:cNvPr id="6" name="Google Shape;6;p1"/>
          <p:cNvSpPr/>
          <p:nvPr/>
        </p:nvSpPr>
        <p:spPr>
          <a:xfrm>
            <a:off x="-125" y="0"/>
            <a:ext cx="9144000" cy="5154900"/>
          </a:xfrm>
          <a:prstGeom prst="rect">
            <a:avLst/>
          </a:prstGeom>
          <a:solidFill>
            <a:srgbClr val="021526">
              <a:alpha val="3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p:nvPr/>
        </p:nvSpPr>
        <p:spPr>
          <a:xfrm>
            <a:off x="195250" y="187775"/>
            <a:ext cx="8753400" cy="4767900"/>
          </a:xfrm>
          <a:prstGeom prst="rect">
            <a:avLst/>
          </a:prstGeom>
          <a:noFill/>
          <a:ln w="381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txBox="1">
            <a:spLocks noGrp="1"/>
          </p:cNvSpPr>
          <p:nvPr>
            <p:ph type="title"/>
          </p:nvPr>
        </p:nvSpPr>
        <p:spPr>
          <a:xfrm>
            <a:off x="782850" y="205988"/>
            <a:ext cx="7578300" cy="1158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lt1"/>
              </a:buClr>
              <a:buSzPts val="1400"/>
              <a:buFont typeface="Homemade Apple"/>
              <a:buNone/>
              <a:defRPr>
                <a:solidFill>
                  <a:schemeClr val="lt1"/>
                </a:solidFill>
                <a:latin typeface="Homemade Apple"/>
                <a:ea typeface="Homemade Apple"/>
                <a:cs typeface="Homemade Apple"/>
                <a:sym typeface="Homemade Apple"/>
              </a:defRPr>
            </a:lvl1pPr>
            <a:lvl2pPr lvl="1" algn="ctr">
              <a:spcBef>
                <a:spcPts val="0"/>
              </a:spcBef>
              <a:spcAft>
                <a:spcPts val="0"/>
              </a:spcAft>
              <a:buClr>
                <a:schemeClr val="lt1"/>
              </a:buClr>
              <a:buSzPts val="1400"/>
              <a:buFont typeface="Homemade Apple"/>
              <a:buNone/>
              <a:defRPr>
                <a:solidFill>
                  <a:schemeClr val="lt1"/>
                </a:solidFill>
                <a:latin typeface="Homemade Apple"/>
                <a:ea typeface="Homemade Apple"/>
                <a:cs typeface="Homemade Apple"/>
                <a:sym typeface="Homemade Apple"/>
              </a:defRPr>
            </a:lvl2pPr>
            <a:lvl3pPr lvl="2" algn="ctr">
              <a:spcBef>
                <a:spcPts val="0"/>
              </a:spcBef>
              <a:spcAft>
                <a:spcPts val="0"/>
              </a:spcAft>
              <a:buClr>
                <a:schemeClr val="lt1"/>
              </a:buClr>
              <a:buSzPts val="1400"/>
              <a:buFont typeface="Homemade Apple"/>
              <a:buNone/>
              <a:defRPr>
                <a:solidFill>
                  <a:schemeClr val="lt1"/>
                </a:solidFill>
                <a:latin typeface="Homemade Apple"/>
                <a:ea typeface="Homemade Apple"/>
                <a:cs typeface="Homemade Apple"/>
                <a:sym typeface="Homemade Apple"/>
              </a:defRPr>
            </a:lvl3pPr>
            <a:lvl4pPr lvl="3" algn="ctr">
              <a:spcBef>
                <a:spcPts val="0"/>
              </a:spcBef>
              <a:spcAft>
                <a:spcPts val="0"/>
              </a:spcAft>
              <a:buClr>
                <a:schemeClr val="lt1"/>
              </a:buClr>
              <a:buSzPts val="1400"/>
              <a:buFont typeface="Homemade Apple"/>
              <a:buNone/>
              <a:defRPr>
                <a:solidFill>
                  <a:schemeClr val="lt1"/>
                </a:solidFill>
                <a:latin typeface="Homemade Apple"/>
                <a:ea typeface="Homemade Apple"/>
                <a:cs typeface="Homemade Apple"/>
                <a:sym typeface="Homemade Apple"/>
              </a:defRPr>
            </a:lvl4pPr>
            <a:lvl5pPr lvl="4" algn="ctr">
              <a:spcBef>
                <a:spcPts val="0"/>
              </a:spcBef>
              <a:spcAft>
                <a:spcPts val="0"/>
              </a:spcAft>
              <a:buClr>
                <a:schemeClr val="lt1"/>
              </a:buClr>
              <a:buSzPts val="1400"/>
              <a:buFont typeface="Homemade Apple"/>
              <a:buNone/>
              <a:defRPr>
                <a:solidFill>
                  <a:schemeClr val="lt1"/>
                </a:solidFill>
                <a:latin typeface="Homemade Apple"/>
                <a:ea typeface="Homemade Apple"/>
                <a:cs typeface="Homemade Apple"/>
                <a:sym typeface="Homemade Apple"/>
              </a:defRPr>
            </a:lvl5pPr>
            <a:lvl6pPr lvl="5" algn="ctr">
              <a:spcBef>
                <a:spcPts val="0"/>
              </a:spcBef>
              <a:spcAft>
                <a:spcPts val="0"/>
              </a:spcAft>
              <a:buClr>
                <a:schemeClr val="lt1"/>
              </a:buClr>
              <a:buSzPts val="1400"/>
              <a:buFont typeface="Homemade Apple"/>
              <a:buNone/>
              <a:defRPr>
                <a:solidFill>
                  <a:schemeClr val="lt1"/>
                </a:solidFill>
                <a:latin typeface="Homemade Apple"/>
                <a:ea typeface="Homemade Apple"/>
                <a:cs typeface="Homemade Apple"/>
                <a:sym typeface="Homemade Apple"/>
              </a:defRPr>
            </a:lvl6pPr>
            <a:lvl7pPr lvl="6" algn="ctr">
              <a:spcBef>
                <a:spcPts val="0"/>
              </a:spcBef>
              <a:spcAft>
                <a:spcPts val="0"/>
              </a:spcAft>
              <a:buClr>
                <a:schemeClr val="lt1"/>
              </a:buClr>
              <a:buSzPts val="1400"/>
              <a:buFont typeface="Homemade Apple"/>
              <a:buNone/>
              <a:defRPr>
                <a:solidFill>
                  <a:schemeClr val="lt1"/>
                </a:solidFill>
                <a:latin typeface="Homemade Apple"/>
                <a:ea typeface="Homemade Apple"/>
                <a:cs typeface="Homemade Apple"/>
                <a:sym typeface="Homemade Apple"/>
              </a:defRPr>
            </a:lvl7pPr>
            <a:lvl8pPr lvl="7" algn="ctr">
              <a:spcBef>
                <a:spcPts val="0"/>
              </a:spcBef>
              <a:spcAft>
                <a:spcPts val="0"/>
              </a:spcAft>
              <a:buClr>
                <a:schemeClr val="lt1"/>
              </a:buClr>
              <a:buSzPts val="1400"/>
              <a:buFont typeface="Homemade Apple"/>
              <a:buNone/>
              <a:defRPr>
                <a:solidFill>
                  <a:schemeClr val="lt1"/>
                </a:solidFill>
                <a:latin typeface="Homemade Apple"/>
                <a:ea typeface="Homemade Apple"/>
                <a:cs typeface="Homemade Apple"/>
                <a:sym typeface="Homemade Apple"/>
              </a:defRPr>
            </a:lvl8pPr>
            <a:lvl9pPr lvl="8" algn="ctr">
              <a:spcBef>
                <a:spcPts val="0"/>
              </a:spcBef>
              <a:spcAft>
                <a:spcPts val="0"/>
              </a:spcAft>
              <a:buClr>
                <a:schemeClr val="lt1"/>
              </a:buClr>
              <a:buSzPts val="1400"/>
              <a:buFont typeface="Homemade Apple"/>
              <a:buNone/>
              <a:defRPr>
                <a:solidFill>
                  <a:schemeClr val="lt1"/>
                </a:solidFill>
                <a:latin typeface="Homemade Apple"/>
                <a:ea typeface="Homemade Apple"/>
                <a:cs typeface="Homemade Apple"/>
                <a:sym typeface="Homemade Apple"/>
              </a:defRPr>
            </a:lvl9pPr>
          </a:lstStyle>
          <a:p>
            <a:endParaRPr/>
          </a:p>
        </p:txBody>
      </p:sp>
      <p:sp>
        <p:nvSpPr>
          <p:cNvPr id="9" name="Google Shape;9;p1"/>
          <p:cNvSpPr txBox="1">
            <a:spLocks noGrp="1"/>
          </p:cNvSpPr>
          <p:nvPr>
            <p:ph type="body" idx="1"/>
          </p:nvPr>
        </p:nvSpPr>
        <p:spPr>
          <a:xfrm>
            <a:off x="782850" y="1364719"/>
            <a:ext cx="7578300" cy="32397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lt1"/>
              </a:buClr>
              <a:buSzPts val="2400"/>
              <a:buFont typeface="Raleway"/>
              <a:buChar char="✘"/>
              <a:defRPr sz="2400">
                <a:solidFill>
                  <a:schemeClr val="lt1"/>
                </a:solidFill>
                <a:latin typeface="Raleway"/>
                <a:ea typeface="Raleway"/>
                <a:cs typeface="Raleway"/>
                <a:sym typeface="Raleway"/>
              </a:defRPr>
            </a:lvl1pPr>
            <a:lvl2pPr marL="914400" lvl="1" indent="-381000">
              <a:spcBef>
                <a:spcPts val="0"/>
              </a:spcBef>
              <a:spcAft>
                <a:spcPts val="0"/>
              </a:spcAft>
              <a:buClr>
                <a:schemeClr val="lt1"/>
              </a:buClr>
              <a:buSzPts val="2400"/>
              <a:buFont typeface="Raleway"/>
              <a:buChar char="○"/>
              <a:defRPr sz="2400">
                <a:solidFill>
                  <a:schemeClr val="lt1"/>
                </a:solidFill>
                <a:latin typeface="Raleway"/>
                <a:ea typeface="Raleway"/>
                <a:cs typeface="Raleway"/>
                <a:sym typeface="Raleway"/>
              </a:defRPr>
            </a:lvl2pPr>
            <a:lvl3pPr marL="1371600" lvl="2" indent="-381000">
              <a:spcBef>
                <a:spcPts val="0"/>
              </a:spcBef>
              <a:spcAft>
                <a:spcPts val="0"/>
              </a:spcAft>
              <a:buClr>
                <a:schemeClr val="lt1"/>
              </a:buClr>
              <a:buSzPts val="2400"/>
              <a:buFont typeface="Raleway"/>
              <a:buChar char="■"/>
              <a:defRPr sz="2400">
                <a:solidFill>
                  <a:schemeClr val="lt1"/>
                </a:solidFill>
                <a:latin typeface="Raleway"/>
                <a:ea typeface="Raleway"/>
                <a:cs typeface="Raleway"/>
                <a:sym typeface="Raleway"/>
              </a:defRPr>
            </a:lvl3pPr>
            <a:lvl4pPr marL="1828800" lvl="3" indent="-381000">
              <a:spcBef>
                <a:spcPts val="0"/>
              </a:spcBef>
              <a:spcAft>
                <a:spcPts val="0"/>
              </a:spcAft>
              <a:buClr>
                <a:schemeClr val="lt1"/>
              </a:buClr>
              <a:buSzPts val="2400"/>
              <a:buFont typeface="Raleway"/>
              <a:buChar char="●"/>
              <a:defRPr sz="2400">
                <a:solidFill>
                  <a:schemeClr val="lt1"/>
                </a:solidFill>
                <a:latin typeface="Raleway"/>
                <a:ea typeface="Raleway"/>
                <a:cs typeface="Raleway"/>
                <a:sym typeface="Raleway"/>
              </a:defRPr>
            </a:lvl4pPr>
            <a:lvl5pPr marL="2286000" lvl="4" indent="-381000">
              <a:spcBef>
                <a:spcPts val="0"/>
              </a:spcBef>
              <a:spcAft>
                <a:spcPts val="0"/>
              </a:spcAft>
              <a:buClr>
                <a:schemeClr val="lt1"/>
              </a:buClr>
              <a:buSzPts val="2400"/>
              <a:buFont typeface="Raleway"/>
              <a:buChar char="○"/>
              <a:defRPr sz="2400">
                <a:solidFill>
                  <a:schemeClr val="lt1"/>
                </a:solidFill>
                <a:latin typeface="Raleway"/>
                <a:ea typeface="Raleway"/>
                <a:cs typeface="Raleway"/>
                <a:sym typeface="Raleway"/>
              </a:defRPr>
            </a:lvl5pPr>
            <a:lvl6pPr marL="2743200" lvl="5" indent="-381000">
              <a:spcBef>
                <a:spcPts val="0"/>
              </a:spcBef>
              <a:spcAft>
                <a:spcPts val="0"/>
              </a:spcAft>
              <a:buClr>
                <a:schemeClr val="lt1"/>
              </a:buClr>
              <a:buSzPts val="2400"/>
              <a:buFont typeface="Raleway"/>
              <a:buChar char="■"/>
              <a:defRPr sz="2400">
                <a:solidFill>
                  <a:schemeClr val="lt1"/>
                </a:solidFill>
                <a:latin typeface="Raleway"/>
                <a:ea typeface="Raleway"/>
                <a:cs typeface="Raleway"/>
                <a:sym typeface="Raleway"/>
              </a:defRPr>
            </a:lvl6pPr>
            <a:lvl7pPr marL="3200400" lvl="6" indent="-381000">
              <a:spcBef>
                <a:spcPts val="0"/>
              </a:spcBef>
              <a:spcAft>
                <a:spcPts val="0"/>
              </a:spcAft>
              <a:buClr>
                <a:schemeClr val="lt1"/>
              </a:buClr>
              <a:buSzPts val="2400"/>
              <a:buFont typeface="Raleway"/>
              <a:buChar char="●"/>
              <a:defRPr sz="2400">
                <a:solidFill>
                  <a:schemeClr val="lt1"/>
                </a:solidFill>
                <a:latin typeface="Raleway"/>
                <a:ea typeface="Raleway"/>
                <a:cs typeface="Raleway"/>
                <a:sym typeface="Raleway"/>
              </a:defRPr>
            </a:lvl7pPr>
            <a:lvl8pPr marL="3657600" lvl="7" indent="-381000">
              <a:spcBef>
                <a:spcPts val="0"/>
              </a:spcBef>
              <a:spcAft>
                <a:spcPts val="0"/>
              </a:spcAft>
              <a:buClr>
                <a:schemeClr val="lt1"/>
              </a:buClr>
              <a:buSzPts val="2400"/>
              <a:buFont typeface="Raleway"/>
              <a:buChar char="○"/>
              <a:defRPr sz="2400">
                <a:solidFill>
                  <a:schemeClr val="lt1"/>
                </a:solidFill>
                <a:latin typeface="Raleway"/>
                <a:ea typeface="Raleway"/>
                <a:cs typeface="Raleway"/>
                <a:sym typeface="Raleway"/>
              </a:defRPr>
            </a:lvl8pPr>
            <a:lvl9pPr marL="4114800" lvl="8" indent="-381000">
              <a:spcBef>
                <a:spcPts val="0"/>
              </a:spcBef>
              <a:spcAft>
                <a:spcPts val="0"/>
              </a:spcAft>
              <a:buClr>
                <a:schemeClr val="lt1"/>
              </a:buClr>
              <a:buSzPts val="2400"/>
              <a:buFont typeface="Raleway"/>
              <a:buChar char="■"/>
              <a:defRPr sz="2400">
                <a:solidFill>
                  <a:schemeClr val="lt1"/>
                </a:solidFill>
                <a:latin typeface="Raleway"/>
                <a:ea typeface="Raleway"/>
                <a:cs typeface="Raleway"/>
                <a:sym typeface="Raleway"/>
              </a:defRPr>
            </a:lvl9pPr>
          </a:lstStyle>
          <a:p>
            <a:endParaRPr/>
          </a:p>
        </p:txBody>
      </p:sp>
      <p:sp>
        <p:nvSpPr>
          <p:cNvPr id="10" name="Google Shape;10;p1"/>
          <p:cNvSpPr txBox="1">
            <a:spLocks noGrp="1"/>
          </p:cNvSpPr>
          <p:nvPr>
            <p:ph type="sldNum" idx="12"/>
          </p:nvPr>
        </p:nvSpPr>
        <p:spPr>
          <a:xfrm>
            <a:off x="-125" y="4929188"/>
            <a:ext cx="9144000" cy="214500"/>
          </a:xfrm>
          <a:prstGeom prst="rect">
            <a:avLst/>
          </a:prstGeom>
          <a:noFill/>
          <a:ln>
            <a:noFill/>
          </a:ln>
        </p:spPr>
        <p:txBody>
          <a:bodyPr spcFirstLastPara="1" wrap="square" lIns="91425" tIns="91425" rIns="91425" bIns="91425" anchor="ctr" anchorCtr="0">
            <a:noAutofit/>
          </a:bodyPr>
          <a:lstStyle>
            <a:lvl1pPr lvl="0" algn="ctr">
              <a:buNone/>
              <a:defRPr sz="1100">
                <a:solidFill>
                  <a:schemeClr val="lt1"/>
                </a:solidFill>
                <a:latin typeface="Homemade Apple"/>
                <a:ea typeface="Homemade Apple"/>
                <a:cs typeface="Homemade Apple"/>
                <a:sym typeface="Homemade Apple"/>
              </a:defRPr>
            </a:lvl1pPr>
            <a:lvl2pPr lvl="1" algn="ctr">
              <a:buNone/>
              <a:defRPr sz="1100">
                <a:solidFill>
                  <a:schemeClr val="lt1"/>
                </a:solidFill>
                <a:latin typeface="Homemade Apple"/>
                <a:ea typeface="Homemade Apple"/>
                <a:cs typeface="Homemade Apple"/>
                <a:sym typeface="Homemade Apple"/>
              </a:defRPr>
            </a:lvl2pPr>
            <a:lvl3pPr lvl="2" algn="ctr">
              <a:buNone/>
              <a:defRPr sz="1100">
                <a:solidFill>
                  <a:schemeClr val="lt1"/>
                </a:solidFill>
                <a:latin typeface="Homemade Apple"/>
                <a:ea typeface="Homemade Apple"/>
                <a:cs typeface="Homemade Apple"/>
                <a:sym typeface="Homemade Apple"/>
              </a:defRPr>
            </a:lvl3pPr>
            <a:lvl4pPr lvl="3" algn="ctr">
              <a:buNone/>
              <a:defRPr sz="1100">
                <a:solidFill>
                  <a:schemeClr val="lt1"/>
                </a:solidFill>
                <a:latin typeface="Homemade Apple"/>
                <a:ea typeface="Homemade Apple"/>
                <a:cs typeface="Homemade Apple"/>
                <a:sym typeface="Homemade Apple"/>
              </a:defRPr>
            </a:lvl4pPr>
            <a:lvl5pPr lvl="4" algn="ctr">
              <a:buNone/>
              <a:defRPr sz="1100">
                <a:solidFill>
                  <a:schemeClr val="lt1"/>
                </a:solidFill>
                <a:latin typeface="Homemade Apple"/>
                <a:ea typeface="Homemade Apple"/>
                <a:cs typeface="Homemade Apple"/>
                <a:sym typeface="Homemade Apple"/>
              </a:defRPr>
            </a:lvl5pPr>
            <a:lvl6pPr lvl="5" algn="ctr">
              <a:buNone/>
              <a:defRPr sz="1100">
                <a:solidFill>
                  <a:schemeClr val="lt1"/>
                </a:solidFill>
                <a:latin typeface="Homemade Apple"/>
                <a:ea typeface="Homemade Apple"/>
                <a:cs typeface="Homemade Apple"/>
                <a:sym typeface="Homemade Apple"/>
              </a:defRPr>
            </a:lvl6pPr>
            <a:lvl7pPr lvl="6" algn="ctr">
              <a:buNone/>
              <a:defRPr sz="1100">
                <a:solidFill>
                  <a:schemeClr val="lt1"/>
                </a:solidFill>
                <a:latin typeface="Homemade Apple"/>
                <a:ea typeface="Homemade Apple"/>
                <a:cs typeface="Homemade Apple"/>
                <a:sym typeface="Homemade Apple"/>
              </a:defRPr>
            </a:lvl7pPr>
            <a:lvl8pPr lvl="7" algn="ctr">
              <a:buNone/>
              <a:defRPr sz="1100">
                <a:solidFill>
                  <a:schemeClr val="lt1"/>
                </a:solidFill>
                <a:latin typeface="Homemade Apple"/>
                <a:ea typeface="Homemade Apple"/>
                <a:cs typeface="Homemade Apple"/>
                <a:sym typeface="Homemade Apple"/>
              </a:defRPr>
            </a:lvl8pPr>
            <a:lvl9pPr lvl="8" algn="ctr">
              <a:buNone/>
              <a:defRPr sz="1100">
                <a:solidFill>
                  <a:schemeClr val="lt1"/>
                </a:solidFill>
                <a:latin typeface="Homemade Apple"/>
                <a:ea typeface="Homemade Apple"/>
                <a:cs typeface="Homemade Apple"/>
                <a:sym typeface="Homemade Apple"/>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toefl.neea.cn/"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11"/>
          <p:cNvSpPr txBox="1">
            <a:spLocks noGrp="1"/>
          </p:cNvSpPr>
          <p:nvPr>
            <p:ph type="ctrTitle"/>
          </p:nvPr>
        </p:nvSpPr>
        <p:spPr>
          <a:xfrm>
            <a:off x="1328265" y="1268110"/>
            <a:ext cx="6487470" cy="260728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altLang="en-US" dirty="0">
                <a:latin typeface="方正小标宋简体" panose="02010601030101010101" pitchFamily="2" charset="-122"/>
                <a:ea typeface="方正小标宋简体" panose="02010601030101010101" pitchFamily="2" charset="-122"/>
              </a:rPr>
              <a:t>零基础托福与经验分享</a:t>
            </a:r>
            <a:br>
              <a:rPr lang="en-US" altLang="zh-CN" dirty="0">
                <a:latin typeface="方正小标宋简体" panose="02010601030101010101" pitchFamily="2" charset="-122"/>
                <a:ea typeface="方正小标宋简体" panose="02010601030101010101" pitchFamily="2" charset="-122"/>
              </a:rPr>
            </a:br>
            <a:br>
              <a:rPr lang="en-US" altLang="zh-CN" dirty="0">
                <a:latin typeface="方正小标宋简体" panose="02010601030101010101" pitchFamily="2" charset="-122"/>
                <a:ea typeface="方正小标宋简体" panose="02010601030101010101" pitchFamily="2" charset="-122"/>
              </a:rPr>
            </a:br>
            <a:r>
              <a:rPr lang="en-US" altLang="zh-CN" dirty="0">
                <a:latin typeface="方正小标宋简体" panose="02010601030101010101" pitchFamily="2" charset="-122"/>
                <a:ea typeface="方正小标宋简体" panose="02010601030101010101" pitchFamily="2" charset="-122"/>
              </a:rPr>
              <a:t>Learning  TOEFL from scratch</a:t>
            </a:r>
            <a:br>
              <a:rPr lang="en-US" altLang="zh-CN" dirty="0">
                <a:latin typeface="方正小标宋简体" panose="02010601030101010101" pitchFamily="2" charset="-122"/>
                <a:ea typeface="方正小标宋简体" panose="02010601030101010101" pitchFamily="2" charset="-122"/>
              </a:rPr>
            </a:br>
            <a:r>
              <a:rPr lang="en-US" altLang="zh-CN" dirty="0">
                <a:latin typeface="方正小标宋简体" panose="02010601030101010101" pitchFamily="2" charset="-122"/>
                <a:ea typeface="方正小标宋简体" panose="02010601030101010101" pitchFamily="2" charset="-122"/>
              </a:rPr>
              <a:t>&amp; Experience sharing.</a:t>
            </a:r>
            <a:endParaRPr dirty="0">
              <a:latin typeface="方正小标宋简体" panose="02010601030101010101" pitchFamily="2" charset="-122"/>
              <a:ea typeface="方正小标宋简体" panose="02010601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ctrTitle"/>
          </p:nvPr>
        </p:nvSpPr>
        <p:spPr>
          <a:xfrm>
            <a:off x="1501200" y="1605280"/>
            <a:ext cx="6141600" cy="784800"/>
          </a:xfrm>
          <a:prstGeom prst="rect">
            <a:avLst/>
          </a:prstGeom>
        </p:spPr>
        <p:txBody>
          <a:bodyPr spcFirstLastPara="1" wrap="square" lIns="91425" tIns="91425" rIns="91425" bIns="91425" anchor="b" anchorCtr="0">
            <a:noAutofit/>
          </a:bodyPr>
          <a:lstStyle/>
          <a:p>
            <a:pPr algn="ctr">
              <a:lnSpc>
                <a:spcPct val="150000"/>
              </a:lnSpc>
            </a:pPr>
            <a:r>
              <a:rPr lang="en-US" altLang="zh-CN" sz="3200" dirty="0">
                <a:solidFill>
                  <a:schemeClr val="bg1"/>
                </a:solidFill>
                <a:latin typeface="方正小标宋简体" panose="02010601030101010101" pitchFamily="2" charset="-122"/>
                <a:ea typeface="方正小标宋简体" panose="02010601030101010101" pitchFamily="2" charset="-122"/>
              </a:rPr>
              <a:t>3. </a:t>
            </a:r>
            <a:r>
              <a:rPr lang="zh-CN" altLang="en-US" sz="3200" dirty="0">
                <a:solidFill>
                  <a:schemeClr val="bg1"/>
                </a:solidFill>
                <a:latin typeface="方正小标宋简体" panose="02010601030101010101" pitchFamily="2" charset="-122"/>
                <a:ea typeface="方正小标宋简体" panose="02010601030101010101" pitchFamily="2" charset="-122"/>
              </a:rPr>
              <a:t>托福各题型分析，备考资料</a:t>
            </a:r>
            <a:endParaRPr lang="en-US" altLang="zh-CN" sz="3200" dirty="0">
              <a:solidFill>
                <a:schemeClr val="bg1"/>
              </a:solidFill>
              <a:latin typeface="方正小标宋简体" panose="02010601030101010101" pitchFamily="2" charset="-122"/>
              <a:ea typeface="方正小标宋简体" panose="02010601030101010101" pitchFamily="2" charset="-122"/>
            </a:endParaRPr>
          </a:p>
        </p:txBody>
      </p:sp>
      <p:sp>
        <p:nvSpPr>
          <p:cNvPr id="71" name="Google Shape;71;p14"/>
          <p:cNvSpPr txBox="1">
            <a:spLocks noGrp="1"/>
          </p:cNvSpPr>
          <p:nvPr>
            <p:ph type="subTitle" idx="1"/>
          </p:nvPr>
        </p:nvSpPr>
        <p:spPr>
          <a:xfrm>
            <a:off x="1379280" y="2753421"/>
            <a:ext cx="61416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zh-CN" dirty="0">
                <a:latin typeface="方正小标宋简体" panose="02010601030101010101" pitchFamily="2" charset="-122"/>
                <a:ea typeface="方正小标宋简体" panose="02010601030101010101" pitchFamily="2" charset="-122"/>
              </a:rPr>
              <a:t>·</a:t>
            </a:r>
            <a:r>
              <a:rPr lang="zh-CN" altLang="en-US" dirty="0">
                <a:latin typeface="方正小标宋简体" panose="02010601030101010101" pitchFamily="2" charset="-122"/>
                <a:ea typeface="方正小标宋简体" panose="02010601030101010101" pitchFamily="2" charset="-122"/>
              </a:rPr>
              <a:t>读听说写 主要侧重读听</a:t>
            </a:r>
            <a:endParaRPr dirty="0">
              <a:latin typeface="方正小标宋简体" panose="02010601030101010101" pitchFamily="2" charset="-122"/>
              <a:ea typeface="方正小标宋简体" panose="02010601030101010101" pitchFamily="2" charset="-122"/>
            </a:endParaRPr>
          </a:p>
        </p:txBody>
      </p:sp>
      <p:sp>
        <p:nvSpPr>
          <p:cNvPr id="72" name="Google Shape;72;p14"/>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extLst>
      <p:ext uri="{BB962C8B-B14F-4D97-AF65-F5344CB8AC3E}">
        <p14:creationId xmlns:p14="http://schemas.microsoft.com/office/powerpoint/2010/main" val="752082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body" idx="1"/>
          </p:nvPr>
        </p:nvSpPr>
        <p:spPr>
          <a:xfrm>
            <a:off x="328309" y="187053"/>
            <a:ext cx="715847" cy="58477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CN" altLang="en-US" sz="2000" dirty="0">
                <a:latin typeface="方正小标宋简体" panose="02010601030101010101" pitchFamily="2" charset="-122"/>
                <a:ea typeface="方正小标宋简体" panose="02010601030101010101" pitchFamily="2" charset="-122"/>
              </a:rPr>
              <a:t>阅读</a:t>
            </a:r>
            <a:endParaRPr lang="en-US" altLang="zh-CN" sz="2000" dirty="0">
              <a:latin typeface="方正小标宋简体" panose="02010601030101010101" pitchFamily="2" charset="-122"/>
              <a:ea typeface="方正小标宋简体" panose="02010601030101010101" pitchFamily="2" charset="-122"/>
            </a:endParaRPr>
          </a:p>
        </p:txBody>
      </p:sp>
      <p:sp>
        <p:nvSpPr>
          <p:cNvPr id="78" name="Google Shape;78;p15"/>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4" name="文本框 3">
            <a:extLst>
              <a:ext uri="{FF2B5EF4-FFF2-40B4-BE49-F238E27FC236}">
                <a16:creationId xmlns:a16="http://schemas.microsoft.com/office/drawing/2014/main" id="{0EF8F8F1-0FC0-4752-8F24-13D727AAAD0E}"/>
              </a:ext>
            </a:extLst>
          </p:cNvPr>
          <p:cNvSpPr txBox="1"/>
          <p:nvPr/>
        </p:nvSpPr>
        <p:spPr>
          <a:xfrm>
            <a:off x="328309" y="759380"/>
            <a:ext cx="7771532" cy="338554"/>
          </a:xfrm>
          <a:prstGeom prst="rect">
            <a:avLst/>
          </a:prstGeom>
          <a:noFill/>
        </p:spPr>
        <p:txBody>
          <a:bodyPr wrap="square" rtlCol="0">
            <a:spAutoFit/>
          </a:bodyPr>
          <a:lstStyle/>
          <a:p>
            <a:r>
              <a:rPr lang="zh-CN" altLang="en-US" sz="1600" dirty="0">
                <a:solidFill>
                  <a:schemeClr val="bg1"/>
                </a:solidFill>
                <a:latin typeface="方正小标宋简体" panose="02010601030101010101" pitchFamily="2" charset="-122"/>
                <a:ea typeface="方正小标宋简体" panose="02010601030101010101" pitchFamily="2" charset="-122"/>
              </a:rPr>
              <a:t>阅读文章类型</a:t>
            </a:r>
          </a:p>
        </p:txBody>
      </p:sp>
      <p:pic>
        <p:nvPicPr>
          <p:cNvPr id="1026" name="Picture 2">
            <a:extLst>
              <a:ext uri="{FF2B5EF4-FFF2-40B4-BE49-F238E27FC236}">
                <a16:creationId xmlns:a16="http://schemas.microsoft.com/office/drawing/2014/main" id="{87290001-62CF-4953-A68B-863F93947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8919" y="984936"/>
            <a:ext cx="6028815" cy="3705113"/>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27EC3054-03F7-4C80-B254-DAC91FE48CA3}"/>
              </a:ext>
            </a:extLst>
          </p:cNvPr>
          <p:cNvSpPr txBox="1"/>
          <p:nvPr/>
        </p:nvSpPr>
        <p:spPr>
          <a:xfrm>
            <a:off x="389268" y="1097934"/>
            <a:ext cx="2338692" cy="1169551"/>
          </a:xfrm>
          <a:prstGeom prst="rect">
            <a:avLst/>
          </a:prstGeom>
          <a:noFill/>
        </p:spPr>
        <p:txBody>
          <a:bodyPr wrap="square" rtlCol="0">
            <a:spAutoFit/>
          </a:bodyPr>
          <a:lstStyle/>
          <a:p>
            <a:r>
              <a:rPr lang="zh-CN" altLang="en-US" dirty="0">
                <a:solidFill>
                  <a:schemeClr val="bg1"/>
                </a:solidFill>
                <a:latin typeface="+mn-ea"/>
                <a:ea typeface="+mn-ea"/>
              </a:rPr>
              <a:t>最简单的文章的结构是内容分类分段清晰的，做题时可以按照逻辑或时间结构直接在文中定位，如“杀虫和杀虫剂”。</a:t>
            </a:r>
          </a:p>
        </p:txBody>
      </p:sp>
      <p:sp>
        <p:nvSpPr>
          <p:cNvPr id="3" name="文本框 2">
            <a:extLst>
              <a:ext uri="{FF2B5EF4-FFF2-40B4-BE49-F238E27FC236}">
                <a16:creationId xmlns:a16="http://schemas.microsoft.com/office/drawing/2014/main" id="{0D2E53E8-478A-4806-877D-CA3AD1B2772A}"/>
              </a:ext>
            </a:extLst>
          </p:cNvPr>
          <p:cNvSpPr txBox="1"/>
          <p:nvPr/>
        </p:nvSpPr>
        <p:spPr>
          <a:xfrm>
            <a:off x="5059680" y="4656934"/>
            <a:ext cx="2971800" cy="246221"/>
          </a:xfrm>
          <a:prstGeom prst="rect">
            <a:avLst/>
          </a:prstGeom>
          <a:noFill/>
        </p:spPr>
        <p:txBody>
          <a:bodyPr wrap="square" rtlCol="0">
            <a:spAutoFit/>
          </a:bodyPr>
          <a:lstStyle/>
          <a:p>
            <a:r>
              <a:rPr lang="zh-CN" altLang="en-US" sz="1000" dirty="0">
                <a:solidFill>
                  <a:schemeClr val="bg1"/>
                </a:solidFill>
              </a:rPr>
              <a:t>图片来源 </a:t>
            </a:r>
            <a:r>
              <a:rPr lang="en-US" altLang="zh-CN" sz="1000" dirty="0">
                <a:solidFill>
                  <a:schemeClr val="bg1"/>
                </a:solidFill>
              </a:rPr>
              <a:t>https://zhuanlan.zhihu.com/p/62362602</a:t>
            </a:r>
            <a:endParaRPr lang="zh-CN" altLang="en-US" sz="1000" dirty="0">
              <a:solidFill>
                <a:schemeClr val="bg1"/>
              </a:solidFill>
            </a:endParaRPr>
          </a:p>
        </p:txBody>
      </p:sp>
      <p:sp>
        <p:nvSpPr>
          <p:cNvPr id="9" name="文本框 8">
            <a:extLst>
              <a:ext uri="{FF2B5EF4-FFF2-40B4-BE49-F238E27FC236}">
                <a16:creationId xmlns:a16="http://schemas.microsoft.com/office/drawing/2014/main" id="{1E4D4F1D-695A-45E6-935D-08C10DE9E1C3}"/>
              </a:ext>
            </a:extLst>
          </p:cNvPr>
          <p:cNvSpPr txBox="1"/>
          <p:nvPr/>
        </p:nvSpPr>
        <p:spPr>
          <a:xfrm>
            <a:off x="389268" y="2646801"/>
            <a:ext cx="2338692" cy="1815882"/>
          </a:xfrm>
          <a:prstGeom prst="rect">
            <a:avLst/>
          </a:prstGeom>
          <a:noFill/>
        </p:spPr>
        <p:txBody>
          <a:bodyPr wrap="square" rtlCol="0">
            <a:spAutoFit/>
          </a:bodyPr>
          <a:lstStyle/>
          <a:p>
            <a:r>
              <a:rPr lang="zh-CN" altLang="en-US" dirty="0">
                <a:solidFill>
                  <a:schemeClr val="bg1"/>
                </a:solidFill>
                <a:latin typeface="+mn-ea"/>
                <a:ea typeface="+mn-ea"/>
              </a:rPr>
              <a:t>某些叙事类、史实类文章的段落中细节是像小说一样展开的。如“美国铁路发展史”、“巴西独立运动”中会出现各地区人物各因素的相互交错，简单的直接定位不能够完全处理题目，需要对全文叙述有一定把握。</a:t>
            </a:r>
          </a:p>
        </p:txBody>
      </p:sp>
    </p:spTree>
    <p:extLst>
      <p:ext uri="{BB962C8B-B14F-4D97-AF65-F5344CB8AC3E}">
        <p14:creationId xmlns:p14="http://schemas.microsoft.com/office/powerpoint/2010/main" val="319605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body" idx="1"/>
          </p:nvPr>
        </p:nvSpPr>
        <p:spPr>
          <a:xfrm>
            <a:off x="328309" y="187053"/>
            <a:ext cx="715847" cy="58477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CN" altLang="en-US" sz="2000" dirty="0">
                <a:latin typeface="方正小标宋简体" panose="02010601030101010101" pitchFamily="2" charset="-122"/>
                <a:ea typeface="方正小标宋简体" panose="02010601030101010101" pitchFamily="2" charset="-122"/>
              </a:rPr>
              <a:t>阅读</a:t>
            </a:r>
            <a:endParaRPr lang="en-US" altLang="zh-CN" sz="2000" dirty="0">
              <a:latin typeface="方正小标宋简体" panose="02010601030101010101" pitchFamily="2" charset="-122"/>
              <a:ea typeface="方正小标宋简体" panose="02010601030101010101" pitchFamily="2" charset="-122"/>
            </a:endParaRPr>
          </a:p>
        </p:txBody>
      </p:sp>
      <p:sp>
        <p:nvSpPr>
          <p:cNvPr id="78" name="Google Shape;78;p15"/>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4" name="文本框 3">
            <a:extLst>
              <a:ext uri="{FF2B5EF4-FFF2-40B4-BE49-F238E27FC236}">
                <a16:creationId xmlns:a16="http://schemas.microsoft.com/office/drawing/2014/main" id="{0EF8F8F1-0FC0-4752-8F24-13D727AAAD0E}"/>
              </a:ext>
            </a:extLst>
          </p:cNvPr>
          <p:cNvSpPr txBox="1"/>
          <p:nvPr/>
        </p:nvSpPr>
        <p:spPr>
          <a:xfrm>
            <a:off x="389268" y="759380"/>
            <a:ext cx="7771532" cy="338554"/>
          </a:xfrm>
          <a:prstGeom prst="rect">
            <a:avLst/>
          </a:prstGeom>
          <a:noFill/>
        </p:spPr>
        <p:txBody>
          <a:bodyPr wrap="square" rtlCol="0">
            <a:spAutoFit/>
          </a:bodyPr>
          <a:lstStyle/>
          <a:p>
            <a:r>
              <a:rPr lang="zh-CN" altLang="en-US" sz="1600" dirty="0">
                <a:solidFill>
                  <a:schemeClr val="bg1"/>
                </a:solidFill>
                <a:latin typeface="方正小标宋简体" panose="02010601030101010101" pitchFamily="2" charset="-122"/>
                <a:ea typeface="方正小标宋简体" panose="02010601030101010101" pitchFamily="2" charset="-122"/>
              </a:rPr>
              <a:t>阅读题目类型（本质都为选择题）</a:t>
            </a:r>
          </a:p>
        </p:txBody>
      </p:sp>
      <p:sp>
        <p:nvSpPr>
          <p:cNvPr id="2" name="文本框 1">
            <a:extLst>
              <a:ext uri="{FF2B5EF4-FFF2-40B4-BE49-F238E27FC236}">
                <a16:creationId xmlns:a16="http://schemas.microsoft.com/office/drawing/2014/main" id="{27EC3054-03F7-4C80-B254-DAC91FE48CA3}"/>
              </a:ext>
            </a:extLst>
          </p:cNvPr>
          <p:cNvSpPr txBox="1"/>
          <p:nvPr/>
        </p:nvSpPr>
        <p:spPr>
          <a:xfrm>
            <a:off x="800748" y="1261337"/>
            <a:ext cx="6384912" cy="3323987"/>
          </a:xfrm>
          <a:prstGeom prst="rect">
            <a:avLst/>
          </a:prstGeom>
          <a:noFill/>
        </p:spPr>
        <p:txBody>
          <a:bodyPr wrap="square" rtlCol="0">
            <a:spAutoFit/>
          </a:bodyPr>
          <a:lstStyle/>
          <a:p>
            <a:pPr algn="l"/>
            <a:r>
              <a:rPr lang="zh-CN" altLang="en-US" b="1" i="0" dirty="0">
                <a:solidFill>
                  <a:schemeClr val="bg1"/>
                </a:solidFill>
                <a:effectLst/>
                <a:latin typeface="Times New Roman" panose="02020603050405020304" pitchFamily="18" charset="0"/>
                <a:ea typeface="+mn-ea"/>
              </a:rPr>
              <a:t>基础理解类（考验精准定位原文、信息提取）</a:t>
            </a:r>
            <a:endParaRPr lang="zh-CN" altLang="en-US" b="0" i="0" dirty="0">
              <a:solidFill>
                <a:schemeClr val="bg1"/>
              </a:solidFill>
              <a:effectLst/>
              <a:latin typeface="Times New Roman" panose="02020603050405020304" pitchFamily="18" charset="0"/>
              <a:ea typeface="+mn-ea"/>
            </a:endParaRPr>
          </a:p>
          <a:p>
            <a:pPr algn="l"/>
            <a:r>
              <a:rPr lang="en-US" altLang="zh-CN" b="0" i="0" dirty="0">
                <a:solidFill>
                  <a:schemeClr val="bg1"/>
                </a:solidFill>
                <a:effectLst/>
                <a:latin typeface="Times New Roman" panose="02020603050405020304" pitchFamily="18" charset="0"/>
                <a:ea typeface="+mn-ea"/>
              </a:rPr>
              <a:t>1. </a:t>
            </a:r>
            <a:r>
              <a:rPr lang="zh-CN" altLang="en-US" b="0" i="0" dirty="0">
                <a:solidFill>
                  <a:schemeClr val="bg1"/>
                </a:solidFill>
                <a:effectLst/>
                <a:latin typeface="Times New Roman" panose="02020603050405020304" pitchFamily="18" charset="0"/>
                <a:ea typeface="+mn-ea"/>
              </a:rPr>
              <a:t>事实信息</a:t>
            </a:r>
          </a:p>
          <a:p>
            <a:pPr algn="l"/>
            <a:r>
              <a:rPr lang="en-US" altLang="zh-CN" b="0" i="0" dirty="0">
                <a:solidFill>
                  <a:schemeClr val="bg1"/>
                </a:solidFill>
                <a:effectLst/>
                <a:latin typeface="Times New Roman" panose="02020603050405020304" pitchFamily="18" charset="0"/>
                <a:ea typeface="+mn-ea"/>
              </a:rPr>
              <a:t>2. </a:t>
            </a:r>
            <a:r>
              <a:rPr lang="zh-CN" altLang="en-US" b="0" i="0" dirty="0">
                <a:solidFill>
                  <a:schemeClr val="bg1"/>
                </a:solidFill>
                <a:effectLst/>
                <a:latin typeface="Times New Roman" panose="02020603050405020304" pitchFamily="18" charset="0"/>
                <a:ea typeface="+mn-ea"/>
              </a:rPr>
              <a:t>否定信息</a:t>
            </a:r>
          </a:p>
          <a:p>
            <a:pPr algn="l"/>
            <a:r>
              <a:rPr lang="en-US" altLang="zh-CN" b="0" i="0" dirty="0">
                <a:solidFill>
                  <a:schemeClr val="bg1"/>
                </a:solidFill>
                <a:effectLst/>
                <a:latin typeface="Times New Roman" panose="02020603050405020304" pitchFamily="18" charset="0"/>
                <a:ea typeface="+mn-ea"/>
              </a:rPr>
              <a:t>3. </a:t>
            </a:r>
            <a:r>
              <a:rPr lang="zh-CN" altLang="en-US" b="0" i="0" dirty="0">
                <a:solidFill>
                  <a:schemeClr val="bg1"/>
                </a:solidFill>
                <a:effectLst/>
                <a:latin typeface="Times New Roman" panose="02020603050405020304" pitchFamily="18" charset="0"/>
                <a:ea typeface="+mn-ea"/>
              </a:rPr>
              <a:t>句子简化：选出选项中原文划线句子的最好的简化</a:t>
            </a:r>
          </a:p>
          <a:p>
            <a:pPr algn="l"/>
            <a:r>
              <a:rPr lang="en-US" altLang="zh-CN" b="0" i="0" dirty="0">
                <a:solidFill>
                  <a:schemeClr val="bg1"/>
                </a:solidFill>
                <a:effectLst/>
                <a:latin typeface="Times New Roman" panose="02020603050405020304" pitchFamily="18" charset="0"/>
                <a:ea typeface="+mn-ea"/>
              </a:rPr>
              <a:t>4. </a:t>
            </a:r>
            <a:r>
              <a:rPr lang="zh-CN" altLang="en-US" b="0" i="0" dirty="0">
                <a:solidFill>
                  <a:schemeClr val="bg1"/>
                </a:solidFill>
                <a:effectLst/>
                <a:latin typeface="Times New Roman" panose="02020603050405020304" pitchFamily="18" charset="0"/>
                <a:ea typeface="+mn-ea"/>
              </a:rPr>
              <a:t>指代</a:t>
            </a:r>
            <a:r>
              <a:rPr lang="zh-CN" altLang="en-US" dirty="0">
                <a:solidFill>
                  <a:schemeClr val="bg1"/>
                </a:solidFill>
                <a:latin typeface="Times New Roman" panose="02020603050405020304" pitchFamily="18" charset="0"/>
                <a:ea typeface="+mn-ea"/>
                <a:sym typeface="Wingdings" panose="05000000000000000000" pitchFamily="2" charset="2"/>
              </a:rPr>
              <a:t>：如分析文章中的</a:t>
            </a:r>
            <a:r>
              <a:rPr lang="en-US" altLang="zh-CN" dirty="0">
                <a:solidFill>
                  <a:schemeClr val="bg1"/>
                </a:solidFill>
                <a:latin typeface="Times New Roman" panose="02020603050405020304" pitchFamily="18" charset="0"/>
                <a:ea typeface="+mn-ea"/>
                <a:sym typeface="Wingdings" panose="05000000000000000000" pitchFamily="2" charset="2"/>
              </a:rPr>
              <a:t>it, them</a:t>
            </a:r>
            <a:r>
              <a:rPr lang="zh-CN" altLang="en-US" dirty="0">
                <a:solidFill>
                  <a:schemeClr val="bg1"/>
                </a:solidFill>
                <a:latin typeface="Times New Roman" panose="02020603050405020304" pitchFamily="18" charset="0"/>
                <a:ea typeface="+mn-ea"/>
                <a:sym typeface="Wingdings" panose="05000000000000000000" pitchFamily="2" charset="2"/>
              </a:rPr>
              <a:t>指代什么</a:t>
            </a:r>
            <a:endParaRPr lang="zh-CN" altLang="en-US" b="0" i="0" dirty="0">
              <a:solidFill>
                <a:schemeClr val="bg1"/>
              </a:solidFill>
              <a:effectLst/>
              <a:latin typeface="Times New Roman" panose="02020603050405020304" pitchFamily="18" charset="0"/>
              <a:ea typeface="+mn-ea"/>
            </a:endParaRPr>
          </a:p>
          <a:p>
            <a:pPr algn="l"/>
            <a:r>
              <a:rPr lang="en-US" altLang="zh-CN" b="0" i="0" dirty="0">
                <a:solidFill>
                  <a:schemeClr val="bg1"/>
                </a:solidFill>
                <a:effectLst/>
                <a:latin typeface="Times New Roman" panose="02020603050405020304" pitchFamily="18" charset="0"/>
                <a:ea typeface="+mn-ea"/>
              </a:rPr>
              <a:t>5. </a:t>
            </a:r>
            <a:r>
              <a:rPr lang="zh-CN" altLang="en-US" b="0" i="0" dirty="0">
                <a:solidFill>
                  <a:schemeClr val="bg1"/>
                </a:solidFill>
                <a:effectLst/>
                <a:latin typeface="Times New Roman" panose="02020603050405020304" pitchFamily="18" charset="0"/>
                <a:ea typeface="+mn-ea"/>
              </a:rPr>
              <a:t>词汇：不会出现特别难的词汇，</a:t>
            </a:r>
            <a:r>
              <a:rPr lang="zh-CN" altLang="en-US" dirty="0">
                <a:solidFill>
                  <a:schemeClr val="bg1"/>
                </a:solidFill>
                <a:latin typeface="Times New Roman" panose="02020603050405020304" pitchFamily="18" charset="0"/>
                <a:ea typeface="+mn-ea"/>
              </a:rPr>
              <a:t>属于托福中基础单词。</a:t>
            </a:r>
            <a:endParaRPr lang="en-US" altLang="zh-CN" b="0" i="0" dirty="0">
              <a:solidFill>
                <a:schemeClr val="bg1"/>
              </a:solidFill>
              <a:effectLst/>
              <a:latin typeface="Times New Roman" panose="02020603050405020304" pitchFamily="18" charset="0"/>
              <a:ea typeface="+mn-ea"/>
            </a:endParaRPr>
          </a:p>
          <a:p>
            <a:pPr algn="l"/>
            <a:endParaRPr lang="zh-CN" altLang="en-US" b="0" i="0" dirty="0">
              <a:solidFill>
                <a:schemeClr val="bg1"/>
              </a:solidFill>
              <a:effectLst/>
              <a:latin typeface="Times New Roman" panose="02020603050405020304" pitchFamily="18" charset="0"/>
              <a:ea typeface="+mn-ea"/>
            </a:endParaRPr>
          </a:p>
          <a:p>
            <a:pPr algn="l"/>
            <a:r>
              <a:rPr lang="zh-CN" altLang="en-US" b="1" i="0" dirty="0">
                <a:solidFill>
                  <a:schemeClr val="bg1"/>
                </a:solidFill>
                <a:effectLst/>
                <a:latin typeface="Times New Roman" panose="02020603050405020304" pitchFamily="18" charset="0"/>
                <a:ea typeface="+mn-ea"/>
              </a:rPr>
              <a:t>推理类</a:t>
            </a:r>
            <a:endParaRPr lang="zh-CN" altLang="en-US" b="0" i="0" dirty="0">
              <a:solidFill>
                <a:schemeClr val="bg1"/>
              </a:solidFill>
              <a:effectLst/>
              <a:latin typeface="Times New Roman" panose="02020603050405020304" pitchFamily="18" charset="0"/>
              <a:ea typeface="+mn-ea"/>
            </a:endParaRPr>
          </a:p>
          <a:p>
            <a:pPr algn="l"/>
            <a:r>
              <a:rPr lang="en-US" altLang="zh-CN" b="0" i="0" dirty="0">
                <a:solidFill>
                  <a:schemeClr val="bg1"/>
                </a:solidFill>
                <a:effectLst/>
                <a:latin typeface="Times New Roman" panose="02020603050405020304" pitchFamily="18" charset="0"/>
                <a:ea typeface="+mn-ea"/>
              </a:rPr>
              <a:t>6. </a:t>
            </a:r>
            <a:r>
              <a:rPr lang="zh-CN" altLang="en-US" b="0" i="0" dirty="0">
                <a:solidFill>
                  <a:schemeClr val="bg1"/>
                </a:solidFill>
                <a:effectLst/>
                <a:latin typeface="Times New Roman" panose="02020603050405020304" pitchFamily="18" charset="0"/>
                <a:ea typeface="+mn-ea"/>
              </a:rPr>
              <a:t>推理题：问某句话能推理出的信息</a:t>
            </a:r>
          </a:p>
          <a:p>
            <a:pPr algn="l"/>
            <a:r>
              <a:rPr lang="en-US" altLang="zh-CN" b="0" i="0" dirty="0">
                <a:solidFill>
                  <a:schemeClr val="bg1"/>
                </a:solidFill>
                <a:effectLst/>
                <a:latin typeface="Times New Roman" panose="02020603050405020304" pitchFamily="18" charset="0"/>
                <a:ea typeface="+mn-ea"/>
              </a:rPr>
              <a:t>7. </a:t>
            </a:r>
            <a:r>
              <a:rPr lang="zh-CN" altLang="en-US" b="0" i="0" dirty="0">
                <a:solidFill>
                  <a:schemeClr val="bg1"/>
                </a:solidFill>
                <a:effectLst/>
                <a:latin typeface="Times New Roman" panose="02020603050405020304" pitchFamily="18" charset="0"/>
                <a:ea typeface="+mn-ea"/>
              </a:rPr>
              <a:t>目的题：问某段话的目的</a:t>
            </a:r>
          </a:p>
          <a:p>
            <a:pPr algn="l"/>
            <a:r>
              <a:rPr lang="en-US" altLang="zh-CN" b="0" i="0" dirty="0">
                <a:solidFill>
                  <a:schemeClr val="bg1"/>
                </a:solidFill>
                <a:effectLst/>
                <a:latin typeface="Times New Roman" panose="02020603050405020304" pitchFamily="18" charset="0"/>
                <a:ea typeface="+mn-ea"/>
              </a:rPr>
              <a:t>8. </a:t>
            </a:r>
            <a:r>
              <a:rPr lang="zh-CN" altLang="en-US" b="0" i="0" dirty="0">
                <a:solidFill>
                  <a:schemeClr val="bg1"/>
                </a:solidFill>
                <a:effectLst/>
                <a:latin typeface="Times New Roman" panose="02020603050405020304" pitchFamily="18" charset="0"/>
                <a:ea typeface="+mn-ea"/>
              </a:rPr>
              <a:t>插入题：将某句话插入到原文某段的某个位置</a:t>
            </a:r>
            <a:endParaRPr lang="en-US" altLang="zh-CN" b="0" i="0" dirty="0">
              <a:solidFill>
                <a:schemeClr val="bg1"/>
              </a:solidFill>
              <a:effectLst/>
              <a:latin typeface="Times New Roman" panose="02020603050405020304" pitchFamily="18" charset="0"/>
              <a:ea typeface="+mn-ea"/>
            </a:endParaRPr>
          </a:p>
          <a:p>
            <a:pPr algn="l"/>
            <a:endParaRPr lang="zh-CN" altLang="en-US" b="0" i="0" dirty="0">
              <a:solidFill>
                <a:schemeClr val="bg1"/>
              </a:solidFill>
              <a:effectLst/>
              <a:latin typeface="Times New Roman" panose="02020603050405020304" pitchFamily="18" charset="0"/>
              <a:ea typeface="+mn-ea"/>
            </a:endParaRPr>
          </a:p>
          <a:p>
            <a:pPr algn="l"/>
            <a:r>
              <a:rPr lang="zh-CN" altLang="en-US" b="1" i="0" dirty="0">
                <a:solidFill>
                  <a:schemeClr val="bg1"/>
                </a:solidFill>
                <a:effectLst/>
                <a:latin typeface="Times New Roman" panose="02020603050405020304" pitchFamily="18" charset="0"/>
                <a:ea typeface="+mn-ea"/>
              </a:rPr>
              <a:t>总结类（最后一题）</a:t>
            </a:r>
            <a:endParaRPr lang="zh-CN" altLang="en-US" b="0" i="0" dirty="0">
              <a:solidFill>
                <a:schemeClr val="bg1"/>
              </a:solidFill>
              <a:effectLst/>
              <a:latin typeface="Times New Roman" panose="02020603050405020304" pitchFamily="18" charset="0"/>
              <a:ea typeface="+mn-ea"/>
            </a:endParaRPr>
          </a:p>
          <a:p>
            <a:pPr algn="l"/>
            <a:r>
              <a:rPr lang="en-US" altLang="zh-CN" b="0" i="0" dirty="0">
                <a:solidFill>
                  <a:schemeClr val="bg1"/>
                </a:solidFill>
                <a:effectLst/>
                <a:latin typeface="Times New Roman" panose="02020603050405020304" pitchFamily="18" charset="0"/>
                <a:ea typeface="+mn-ea"/>
              </a:rPr>
              <a:t>9. </a:t>
            </a:r>
            <a:r>
              <a:rPr lang="zh-CN" altLang="en-US" b="0" i="0" dirty="0">
                <a:solidFill>
                  <a:schemeClr val="bg1"/>
                </a:solidFill>
                <a:effectLst/>
                <a:latin typeface="Times New Roman" panose="02020603050405020304" pitchFamily="18" charset="0"/>
                <a:ea typeface="+mn-ea"/>
              </a:rPr>
              <a:t>文章总结题：选出最好表达文章中观点的三个选项</a:t>
            </a:r>
          </a:p>
          <a:p>
            <a:pPr algn="l"/>
            <a:r>
              <a:rPr lang="en-US" altLang="zh-CN" b="0" i="0" dirty="0">
                <a:solidFill>
                  <a:schemeClr val="bg1"/>
                </a:solidFill>
                <a:effectLst/>
                <a:latin typeface="Times New Roman" panose="02020603050405020304" pitchFamily="18" charset="0"/>
                <a:ea typeface="+mn-ea"/>
              </a:rPr>
              <a:t>10. </a:t>
            </a:r>
            <a:r>
              <a:rPr lang="zh-CN" altLang="en-US" b="0" i="0" dirty="0">
                <a:solidFill>
                  <a:schemeClr val="bg1"/>
                </a:solidFill>
                <a:effectLst/>
                <a:latin typeface="Times New Roman" panose="02020603050405020304" pitchFamily="18" charset="0"/>
                <a:ea typeface="+mn-ea"/>
              </a:rPr>
              <a:t>表格分类题：将选项分成两大类</a:t>
            </a:r>
          </a:p>
        </p:txBody>
      </p:sp>
    </p:spTree>
    <p:extLst>
      <p:ext uri="{BB962C8B-B14F-4D97-AF65-F5344CB8AC3E}">
        <p14:creationId xmlns:p14="http://schemas.microsoft.com/office/powerpoint/2010/main" val="277009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body" idx="1"/>
          </p:nvPr>
        </p:nvSpPr>
        <p:spPr>
          <a:xfrm>
            <a:off x="328309" y="187053"/>
            <a:ext cx="715847" cy="58477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CN" altLang="en-US" sz="2000" dirty="0">
                <a:latin typeface="方正小标宋简体" panose="02010601030101010101" pitchFamily="2" charset="-122"/>
                <a:ea typeface="方正小标宋简体" panose="02010601030101010101" pitchFamily="2" charset="-122"/>
              </a:rPr>
              <a:t>阅读</a:t>
            </a:r>
            <a:endParaRPr lang="en-US" altLang="zh-CN" sz="2000" dirty="0">
              <a:latin typeface="方正小标宋简体" panose="02010601030101010101" pitchFamily="2" charset="-122"/>
              <a:ea typeface="方正小标宋简体" panose="02010601030101010101" pitchFamily="2" charset="-122"/>
            </a:endParaRPr>
          </a:p>
        </p:txBody>
      </p:sp>
      <p:sp>
        <p:nvSpPr>
          <p:cNvPr id="78" name="Google Shape;78;p15"/>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4" name="文本框 3">
            <a:extLst>
              <a:ext uri="{FF2B5EF4-FFF2-40B4-BE49-F238E27FC236}">
                <a16:creationId xmlns:a16="http://schemas.microsoft.com/office/drawing/2014/main" id="{0EF8F8F1-0FC0-4752-8F24-13D727AAAD0E}"/>
              </a:ext>
            </a:extLst>
          </p:cNvPr>
          <p:cNvSpPr txBox="1"/>
          <p:nvPr/>
        </p:nvSpPr>
        <p:spPr>
          <a:xfrm>
            <a:off x="328309" y="759380"/>
            <a:ext cx="7771532" cy="338554"/>
          </a:xfrm>
          <a:prstGeom prst="rect">
            <a:avLst/>
          </a:prstGeom>
          <a:noFill/>
        </p:spPr>
        <p:txBody>
          <a:bodyPr wrap="square" rtlCol="0">
            <a:spAutoFit/>
          </a:bodyPr>
          <a:lstStyle/>
          <a:p>
            <a:r>
              <a:rPr lang="zh-CN" altLang="en-US" sz="1600" dirty="0">
                <a:solidFill>
                  <a:schemeClr val="bg1"/>
                </a:solidFill>
                <a:latin typeface="方正小标宋简体" panose="02010601030101010101" pitchFamily="2" charset="-122"/>
                <a:ea typeface="方正小标宋简体" panose="02010601030101010101" pitchFamily="2" charset="-122"/>
              </a:rPr>
              <a:t>阅读题目类型</a:t>
            </a:r>
          </a:p>
        </p:txBody>
      </p:sp>
      <p:sp>
        <p:nvSpPr>
          <p:cNvPr id="2" name="文本框 1">
            <a:extLst>
              <a:ext uri="{FF2B5EF4-FFF2-40B4-BE49-F238E27FC236}">
                <a16:creationId xmlns:a16="http://schemas.microsoft.com/office/drawing/2014/main" id="{27EC3054-03F7-4C80-B254-DAC91FE48CA3}"/>
              </a:ext>
            </a:extLst>
          </p:cNvPr>
          <p:cNvSpPr txBox="1"/>
          <p:nvPr/>
        </p:nvSpPr>
        <p:spPr>
          <a:xfrm>
            <a:off x="472439" y="1097934"/>
            <a:ext cx="8343252" cy="3539430"/>
          </a:xfrm>
          <a:prstGeom prst="rect">
            <a:avLst/>
          </a:prstGeom>
          <a:noFill/>
        </p:spPr>
        <p:txBody>
          <a:bodyPr wrap="square" rtlCol="0">
            <a:spAutoFit/>
          </a:bodyPr>
          <a:lstStyle/>
          <a:p>
            <a:pPr algn="l"/>
            <a:r>
              <a:rPr lang="zh-CN" altLang="en-US" b="1" i="0" dirty="0">
                <a:solidFill>
                  <a:schemeClr val="bg1"/>
                </a:solidFill>
                <a:effectLst/>
                <a:latin typeface="Times New Roman" panose="02020603050405020304" pitchFamily="18" charset="0"/>
                <a:ea typeface="+mn-ea"/>
              </a:rPr>
              <a:t>基础理解类</a:t>
            </a:r>
            <a:endParaRPr lang="en-US" altLang="zh-CN" b="1" i="0" dirty="0">
              <a:solidFill>
                <a:schemeClr val="bg1"/>
              </a:solidFill>
              <a:effectLst/>
              <a:latin typeface="Times New Roman" panose="02020603050405020304" pitchFamily="18" charset="0"/>
              <a:ea typeface="+mn-ea"/>
            </a:endParaRPr>
          </a:p>
          <a:p>
            <a:pPr algn="l"/>
            <a:endParaRPr lang="zh-CN" altLang="en-US" b="0" i="0" dirty="0">
              <a:solidFill>
                <a:schemeClr val="bg1"/>
              </a:solidFill>
              <a:effectLst/>
              <a:latin typeface="Times New Roman" panose="02020603050405020304" pitchFamily="18" charset="0"/>
              <a:ea typeface="+mn-ea"/>
            </a:endParaRPr>
          </a:p>
          <a:p>
            <a:pPr algn="l"/>
            <a:r>
              <a:rPr lang="en-US" altLang="zh-CN" b="0" i="0" dirty="0">
                <a:solidFill>
                  <a:schemeClr val="bg1"/>
                </a:solidFill>
                <a:effectLst/>
                <a:latin typeface="Times New Roman" panose="02020603050405020304" pitchFamily="18" charset="0"/>
                <a:ea typeface="+mn-ea"/>
              </a:rPr>
              <a:t>1. </a:t>
            </a:r>
            <a:r>
              <a:rPr lang="zh-CN" altLang="en-US" b="1" i="0" dirty="0">
                <a:solidFill>
                  <a:schemeClr val="bg1"/>
                </a:solidFill>
                <a:effectLst/>
                <a:latin typeface="Times New Roman" panose="02020603050405020304" pitchFamily="18" charset="0"/>
                <a:ea typeface="+mn-ea"/>
              </a:rPr>
              <a:t>事实信息</a:t>
            </a:r>
            <a:r>
              <a:rPr lang="zh-CN" altLang="en-US" b="0" i="0" dirty="0">
                <a:solidFill>
                  <a:schemeClr val="bg1"/>
                </a:solidFill>
                <a:effectLst/>
                <a:latin typeface="Times New Roman" panose="02020603050405020304" pitchFamily="18" charset="0"/>
                <a:ea typeface="+mn-ea"/>
              </a:rPr>
              <a:t>：</a:t>
            </a:r>
            <a:r>
              <a:rPr lang="en-US" altLang="zh-CN" b="0" i="0" dirty="0">
                <a:solidFill>
                  <a:schemeClr val="bg1"/>
                </a:solidFill>
                <a:effectLst/>
                <a:latin typeface="Times New Roman" panose="02020603050405020304" pitchFamily="18" charset="0"/>
                <a:ea typeface="+mn-ea"/>
              </a:rPr>
              <a:t>According to paragraph 1, which of the following is true about XXXX</a:t>
            </a:r>
            <a:r>
              <a:rPr lang="zh-CN" altLang="en-US" b="0" i="0" dirty="0">
                <a:solidFill>
                  <a:schemeClr val="bg1"/>
                </a:solidFill>
                <a:effectLst/>
                <a:latin typeface="Times New Roman" panose="02020603050405020304" pitchFamily="18" charset="0"/>
                <a:ea typeface="+mn-ea"/>
              </a:rPr>
              <a:t>？</a:t>
            </a:r>
            <a:endParaRPr lang="en-US" altLang="zh-CN" b="0" i="0" dirty="0">
              <a:solidFill>
                <a:schemeClr val="bg1"/>
              </a:solidFill>
              <a:effectLst/>
              <a:latin typeface="Times New Roman" panose="02020603050405020304" pitchFamily="18" charset="0"/>
              <a:ea typeface="+mn-ea"/>
            </a:endParaRPr>
          </a:p>
          <a:p>
            <a:pPr algn="l"/>
            <a:r>
              <a:rPr lang="zh-CN" altLang="en-US" dirty="0">
                <a:solidFill>
                  <a:schemeClr val="bg1"/>
                </a:solidFill>
                <a:latin typeface="Times New Roman" panose="02020603050405020304" pitchFamily="18" charset="0"/>
                <a:ea typeface="+mn-ea"/>
              </a:rPr>
              <a:t>该类题目可以直接定位原文对照</a:t>
            </a:r>
            <a:endParaRPr lang="en-US" altLang="zh-CN" b="0" i="0" dirty="0">
              <a:solidFill>
                <a:schemeClr val="bg1"/>
              </a:solidFill>
              <a:effectLst/>
              <a:latin typeface="Times New Roman" panose="02020603050405020304" pitchFamily="18" charset="0"/>
              <a:ea typeface="+mn-ea"/>
            </a:endParaRPr>
          </a:p>
          <a:p>
            <a:pPr algn="l"/>
            <a:endParaRPr lang="en-US" altLang="zh-CN" dirty="0">
              <a:solidFill>
                <a:schemeClr val="bg1"/>
              </a:solidFill>
              <a:latin typeface="Times New Roman" panose="02020603050405020304" pitchFamily="18" charset="0"/>
              <a:ea typeface="+mn-ea"/>
            </a:endParaRPr>
          </a:p>
          <a:p>
            <a:pPr algn="l"/>
            <a:r>
              <a:rPr lang="en-US" altLang="zh-CN" b="0" i="0" dirty="0">
                <a:solidFill>
                  <a:schemeClr val="bg1"/>
                </a:solidFill>
                <a:effectLst/>
                <a:latin typeface="Times New Roman" panose="02020603050405020304" pitchFamily="18" charset="0"/>
                <a:ea typeface="+mn-ea"/>
              </a:rPr>
              <a:t>2. </a:t>
            </a:r>
            <a:r>
              <a:rPr lang="zh-CN" altLang="en-US" b="1" i="0" dirty="0">
                <a:solidFill>
                  <a:schemeClr val="bg1"/>
                </a:solidFill>
                <a:effectLst/>
                <a:latin typeface="Times New Roman" panose="02020603050405020304" pitchFamily="18" charset="0"/>
                <a:ea typeface="+mn-ea"/>
              </a:rPr>
              <a:t>否定信息：</a:t>
            </a:r>
            <a:r>
              <a:rPr lang="en-US" altLang="zh-CN" i="0" dirty="0">
                <a:solidFill>
                  <a:schemeClr val="bg1"/>
                </a:solidFill>
                <a:effectLst/>
                <a:latin typeface="Times New Roman" panose="02020603050405020304" pitchFamily="18" charset="0"/>
                <a:ea typeface="+mn-ea"/>
              </a:rPr>
              <a:t>According to paragraph 2, all of the following statements about XXXX are true EXCEPT:</a:t>
            </a:r>
          </a:p>
          <a:p>
            <a:pPr algn="l"/>
            <a:r>
              <a:rPr lang="zh-CN" altLang="en-US" b="0" i="0" dirty="0">
                <a:solidFill>
                  <a:schemeClr val="bg1"/>
                </a:solidFill>
                <a:effectLst/>
                <a:latin typeface="Times New Roman" panose="02020603050405020304" pitchFamily="18" charset="0"/>
                <a:ea typeface="+mn-ea"/>
              </a:rPr>
              <a:t>该类题目与</a:t>
            </a:r>
            <a:r>
              <a:rPr lang="en-US" altLang="zh-CN" b="0" i="0" dirty="0">
                <a:solidFill>
                  <a:schemeClr val="bg1"/>
                </a:solidFill>
                <a:effectLst/>
                <a:latin typeface="Times New Roman" panose="02020603050405020304" pitchFamily="18" charset="0"/>
                <a:ea typeface="+mn-ea"/>
              </a:rPr>
              <a:t>1</a:t>
            </a:r>
            <a:r>
              <a:rPr lang="zh-CN" altLang="en-US" b="0" i="0" dirty="0">
                <a:solidFill>
                  <a:schemeClr val="bg1"/>
                </a:solidFill>
                <a:effectLst/>
                <a:latin typeface="Times New Roman" panose="02020603050405020304" pitchFamily="18" charset="0"/>
                <a:ea typeface="+mn-ea"/>
              </a:rPr>
              <a:t>相同，可以直接定位原文对照</a:t>
            </a:r>
            <a:endParaRPr lang="en-US" altLang="zh-CN" b="0" i="0" dirty="0">
              <a:solidFill>
                <a:schemeClr val="bg1"/>
              </a:solidFill>
              <a:effectLst/>
              <a:latin typeface="Times New Roman" panose="02020603050405020304" pitchFamily="18" charset="0"/>
              <a:ea typeface="+mn-ea"/>
            </a:endParaRPr>
          </a:p>
          <a:p>
            <a:pPr algn="l"/>
            <a:endParaRPr lang="zh-CN" altLang="en-US" b="0" i="0" dirty="0">
              <a:solidFill>
                <a:schemeClr val="bg1"/>
              </a:solidFill>
              <a:effectLst/>
              <a:latin typeface="Times New Roman" panose="02020603050405020304" pitchFamily="18" charset="0"/>
              <a:ea typeface="+mn-ea"/>
            </a:endParaRPr>
          </a:p>
          <a:p>
            <a:pPr algn="l"/>
            <a:r>
              <a:rPr lang="en-US" altLang="zh-CN" b="0" i="0" dirty="0">
                <a:solidFill>
                  <a:schemeClr val="bg1"/>
                </a:solidFill>
                <a:effectLst/>
                <a:latin typeface="Times New Roman" panose="02020603050405020304" pitchFamily="18" charset="0"/>
                <a:ea typeface="+mn-ea"/>
              </a:rPr>
              <a:t>3. </a:t>
            </a:r>
            <a:r>
              <a:rPr lang="zh-CN" altLang="en-US" b="1" i="0" dirty="0">
                <a:solidFill>
                  <a:schemeClr val="bg1"/>
                </a:solidFill>
                <a:effectLst/>
                <a:latin typeface="Times New Roman" panose="02020603050405020304" pitchFamily="18" charset="0"/>
                <a:ea typeface="+mn-ea"/>
              </a:rPr>
              <a:t>句子简化：</a:t>
            </a:r>
            <a:r>
              <a:rPr lang="en-US" altLang="zh-CN" i="0" dirty="0">
                <a:solidFill>
                  <a:schemeClr val="bg1"/>
                </a:solidFill>
                <a:effectLst/>
                <a:latin typeface="Times New Roman" panose="02020603050405020304" pitchFamily="18" charset="0"/>
                <a:ea typeface="+mn-ea"/>
              </a:rPr>
              <a:t>Which of the sentences below best expresses the essential information in the highlighted sentence in the passage? Incorrect choices change the meaning in important ways or leave out essential information.</a:t>
            </a:r>
            <a:endParaRPr lang="zh-CN" altLang="en-US" i="0" dirty="0">
              <a:solidFill>
                <a:schemeClr val="bg1"/>
              </a:solidFill>
              <a:effectLst/>
              <a:latin typeface="Times New Roman" panose="02020603050405020304" pitchFamily="18" charset="0"/>
              <a:ea typeface="+mn-ea"/>
            </a:endParaRPr>
          </a:p>
          <a:p>
            <a:pPr algn="l"/>
            <a:r>
              <a:rPr lang="zh-CN" altLang="en-US" b="0" i="0" dirty="0">
                <a:solidFill>
                  <a:schemeClr val="bg1"/>
                </a:solidFill>
                <a:effectLst/>
                <a:latin typeface="Times New Roman" panose="02020603050405020304" pitchFamily="18" charset="0"/>
                <a:ea typeface="+mn-ea"/>
              </a:rPr>
              <a:t>直接对照理解原文原句，注意原句的观点、重要信息在简化后不可以遗漏</a:t>
            </a:r>
            <a:endParaRPr lang="en-US" altLang="zh-CN" b="0" i="0" dirty="0">
              <a:solidFill>
                <a:schemeClr val="bg1"/>
              </a:solidFill>
              <a:effectLst/>
              <a:latin typeface="Times New Roman" panose="02020603050405020304" pitchFamily="18" charset="0"/>
              <a:ea typeface="+mn-ea"/>
            </a:endParaRPr>
          </a:p>
          <a:p>
            <a:pPr algn="l"/>
            <a:endParaRPr lang="en-US" altLang="zh-CN" b="0" i="0" dirty="0">
              <a:solidFill>
                <a:schemeClr val="bg1"/>
              </a:solidFill>
              <a:effectLst/>
              <a:latin typeface="Times New Roman" panose="02020603050405020304" pitchFamily="18" charset="0"/>
              <a:ea typeface="+mn-ea"/>
            </a:endParaRPr>
          </a:p>
          <a:p>
            <a:pPr algn="l"/>
            <a:r>
              <a:rPr lang="en-US" altLang="zh-CN" b="0" i="0" dirty="0">
                <a:solidFill>
                  <a:schemeClr val="bg1"/>
                </a:solidFill>
                <a:effectLst/>
                <a:latin typeface="Times New Roman" panose="02020603050405020304" pitchFamily="18" charset="0"/>
                <a:ea typeface="+mn-ea"/>
              </a:rPr>
              <a:t>4. </a:t>
            </a:r>
            <a:r>
              <a:rPr lang="zh-CN" altLang="en-US" b="1" i="0" dirty="0">
                <a:solidFill>
                  <a:schemeClr val="bg1"/>
                </a:solidFill>
                <a:effectLst/>
                <a:latin typeface="Times New Roman" panose="02020603050405020304" pitchFamily="18" charset="0"/>
                <a:ea typeface="+mn-ea"/>
              </a:rPr>
              <a:t>指代：</a:t>
            </a:r>
            <a:r>
              <a:rPr lang="en-US" altLang="zh-CN" i="0" dirty="0">
                <a:solidFill>
                  <a:schemeClr val="bg1"/>
                </a:solidFill>
                <a:effectLst/>
                <a:latin typeface="Times New Roman" panose="02020603050405020304" pitchFamily="18" charset="0"/>
                <a:ea typeface="+mn-ea"/>
              </a:rPr>
              <a:t>The word “It” in the passage refers to:</a:t>
            </a:r>
            <a:endParaRPr lang="en-US" altLang="zh-CN" dirty="0">
              <a:solidFill>
                <a:schemeClr val="bg1"/>
              </a:solidFill>
              <a:latin typeface="Times New Roman" panose="02020603050405020304" pitchFamily="18" charset="0"/>
              <a:ea typeface="+mn-ea"/>
            </a:endParaRPr>
          </a:p>
          <a:p>
            <a:pPr algn="l"/>
            <a:r>
              <a:rPr lang="zh-CN" altLang="en-US" b="0" i="0" dirty="0">
                <a:solidFill>
                  <a:schemeClr val="bg1"/>
                </a:solidFill>
                <a:effectLst/>
                <a:latin typeface="Times New Roman" panose="02020603050405020304" pitchFamily="18" charset="0"/>
                <a:ea typeface="+mn-ea"/>
              </a:rPr>
              <a:t>最简单的题目，一般在高中就已经过训练</a:t>
            </a:r>
            <a:endParaRPr lang="en-US" altLang="zh-CN" b="0" i="0" dirty="0">
              <a:solidFill>
                <a:schemeClr val="bg1"/>
              </a:solidFill>
              <a:effectLst/>
              <a:latin typeface="Times New Roman" panose="02020603050405020304" pitchFamily="18" charset="0"/>
              <a:ea typeface="+mn-ea"/>
            </a:endParaRPr>
          </a:p>
          <a:p>
            <a:pPr algn="l"/>
            <a:endParaRPr lang="en-US" altLang="zh-CN" b="0" i="0" dirty="0">
              <a:solidFill>
                <a:schemeClr val="bg1"/>
              </a:solidFill>
              <a:effectLst/>
              <a:latin typeface="Times New Roman" panose="02020603050405020304" pitchFamily="18" charset="0"/>
              <a:ea typeface="+mn-ea"/>
            </a:endParaRPr>
          </a:p>
          <a:p>
            <a:pPr algn="l"/>
            <a:r>
              <a:rPr lang="en-US" altLang="zh-CN" b="0" i="0" dirty="0">
                <a:solidFill>
                  <a:schemeClr val="bg1"/>
                </a:solidFill>
                <a:effectLst/>
                <a:latin typeface="Times New Roman" panose="02020603050405020304" pitchFamily="18" charset="0"/>
                <a:ea typeface="+mn-ea"/>
              </a:rPr>
              <a:t>5. </a:t>
            </a:r>
            <a:r>
              <a:rPr lang="zh-CN" altLang="en-US" b="1" i="0" dirty="0">
                <a:solidFill>
                  <a:schemeClr val="bg1"/>
                </a:solidFill>
                <a:effectLst/>
                <a:latin typeface="Times New Roman" panose="02020603050405020304" pitchFamily="18" charset="0"/>
                <a:ea typeface="+mn-ea"/>
              </a:rPr>
              <a:t>词汇：</a:t>
            </a:r>
            <a:r>
              <a:rPr lang="zh-CN" altLang="en-US" i="0" dirty="0">
                <a:solidFill>
                  <a:schemeClr val="bg1"/>
                </a:solidFill>
                <a:effectLst/>
                <a:latin typeface="Times New Roman" panose="02020603050405020304" pitchFamily="18" charset="0"/>
                <a:ea typeface="+mn-ea"/>
              </a:rPr>
              <a:t>六级和托福的基础词汇就可以处理大部分问题，少部分可以结合原文推测</a:t>
            </a:r>
            <a:endParaRPr lang="en-US" altLang="zh-CN" dirty="0">
              <a:solidFill>
                <a:schemeClr val="bg1"/>
              </a:solidFill>
              <a:latin typeface="Times New Roman" panose="02020603050405020304" pitchFamily="18" charset="0"/>
              <a:ea typeface="+mn-ea"/>
            </a:endParaRPr>
          </a:p>
        </p:txBody>
      </p:sp>
    </p:spTree>
    <p:extLst>
      <p:ext uri="{BB962C8B-B14F-4D97-AF65-F5344CB8AC3E}">
        <p14:creationId xmlns:p14="http://schemas.microsoft.com/office/powerpoint/2010/main" val="406654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body" idx="1"/>
          </p:nvPr>
        </p:nvSpPr>
        <p:spPr>
          <a:xfrm>
            <a:off x="328309" y="187053"/>
            <a:ext cx="715847" cy="58477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CN" altLang="en-US" sz="2000" dirty="0">
                <a:latin typeface="方正小标宋简体" panose="02010601030101010101" pitchFamily="2" charset="-122"/>
                <a:ea typeface="方正小标宋简体" panose="02010601030101010101" pitchFamily="2" charset="-122"/>
              </a:rPr>
              <a:t>阅读</a:t>
            </a:r>
            <a:endParaRPr lang="en-US" altLang="zh-CN" sz="2000" dirty="0">
              <a:latin typeface="方正小标宋简体" panose="02010601030101010101" pitchFamily="2" charset="-122"/>
              <a:ea typeface="方正小标宋简体" panose="02010601030101010101" pitchFamily="2" charset="-122"/>
            </a:endParaRPr>
          </a:p>
        </p:txBody>
      </p:sp>
      <p:sp>
        <p:nvSpPr>
          <p:cNvPr id="78" name="Google Shape;78;p15"/>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4" name="文本框 3">
            <a:extLst>
              <a:ext uri="{FF2B5EF4-FFF2-40B4-BE49-F238E27FC236}">
                <a16:creationId xmlns:a16="http://schemas.microsoft.com/office/drawing/2014/main" id="{0EF8F8F1-0FC0-4752-8F24-13D727AAAD0E}"/>
              </a:ext>
            </a:extLst>
          </p:cNvPr>
          <p:cNvSpPr txBox="1"/>
          <p:nvPr/>
        </p:nvSpPr>
        <p:spPr>
          <a:xfrm>
            <a:off x="328309" y="759380"/>
            <a:ext cx="7771532" cy="338554"/>
          </a:xfrm>
          <a:prstGeom prst="rect">
            <a:avLst/>
          </a:prstGeom>
          <a:noFill/>
        </p:spPr>
        <p:txBody>
          <a:bodyPr wrap="square" rtlCol="0">
            <a:spAutoFit/>
          </a:bodyPr>
          <a:lstStyle/>
          <a:p>
            <a:r>
              <a:rPr lang="zh-CN" altLang="en-US" sz="1600" dirty="0">
                <a:solidFill>
                  <a:schemeClr val="bg1"/>
                </a:solidFill>
                <a:latin typeface="方正小标宋简体" panose="02010601030101010101" pitchFamily="2" charset="-122"/>
                <a:ea typeface="方正小标宋简体" panose="02010601030101010101" pitchFamily="2" charset="-122"/>
              </a:rPr>
              <a:t>阅读题目类型</a:t>
            </a:r>
          </a:p>
        </p:txBody>
      </p:sp>
      <p:sp>
        <p:nvSpPr>
          <p:cNvPr id="2" name="文本框 1">
            <a:extLst>
              <a:ext uri="{FF2B5EF4-FFF2-40B4-BE49-F238E27FC236}">
                <a16:creationId xmlns:a16="http://schemas.microsoft.com/office/drawing/2014/main" id="{27EC3054-03F7-4C80-B254-DAC91FE48CA3}"/>
              </a:ext>
            </a:extLst>
          </p:cNvPr>
          <p:cNvSpPr txBox="1"/>
          <p:nvPr/>
        </p:nvSpPr>
        <p:spPr>
          <a:xfrm>
            <a:off x="389268" y="1097934"/>
            <a:ext cx="8343252" cy="2893100"/>
          </a:xfrm>
          <a:prstGeom prst="rect">
            <a:avLst/>
          </a:prstGeom>
          <a:noFill/>
        </p:spPr>
        <p:txBody>
          <a:bodyPr wrap="square" rtlCol="0">
            <a:spAutoFit/>
          </a:bodyPr>
          <a:lstStyle/>
          <a:p>
            <a:pPr algn="l"/>
            <a:r>
              <a:rPr lang="zh-CN" altLang="en-US" b="1" i="0" dirty="0">
                <a:solidFill>
                  <a:schemeClr val="bg1"/>
                </a:solidFill>
                <a:effectLst/>
                <a:latin typeface="Times New Roman" panose="02020603050405020304" pitchFamily="18" charset="0"/>
                <a:ea typeface="+mn-ea"/>
              </a:rPr>
              <a:t>推理类</a:t>
            </a:r>
            <a:endParaRPr lang="zh-CN" altLang="en-US" b="0" i="0" dirty="0">
              <a:solidFill>
                <a:schemeClr val="bg1"/>
              </a:solidFill>
              <a:effectLst/>
              <a:latin typeface="Times New Roman" panose="02020603050405020304" pitchFamily="18" charset="0"/>
              <a:ea typeface="+mn-ea"/>
            </a:endParaRPr>
          </a:p>
          <a:p>
            <a:pPr algn="l"/>
            <a:r>
              <a:rPr lang="en-US" altLang="zh-CN" b="0" i="0" dirty="0">
                <a:solidFill>
                  <a:schemeClr val="bg1"/>
                </a:solidFill>
                <a:effectLst/>
                <a:latin typeface="Times New Roman" panose="02020603050405020304" pitchFamily="18" charset="0"/>
                <a:ea typeface="+mn-ea"/>
              </a:rPr>
              <a:t>6. </a:t>
            </a:r>
            <a:r>
              <a:rPr lang="zh-CN" altLang="en-US" b="0" i="0" dirty="0">
                <a:solidFill>
                  <a:schemeClr val="bg1"/>
                </a:solidFill>
                <a:effectLst/>
                <a:latin typeface="Times New Roman" panose="02020603050405020304" pitchFamily="18" charset="0"/>
                <a:ea typeface="+mn-ea"/>
              </a:rPr>
              <a:t>推理题：</a:t>
            </a:r>
            <a:r>
              <a:rPr lang="en-US" altLang="zh-CN" b="0" i="0" dirty="0">
                <a:solidFill>
                  <a:schemeClr val="bg1"/>
                </a:solidFill>
                <a:effectLst/>
                <a:latin typeface="Times New Roman" panose="02020603050405020304" pitchFamily="18" charset="0"/>
                <a:ea typeface="+mn-ea"/>
              </a:rPr>
              <a:t>Which of the following can be inferred from paragraph 5 about</a:t>
            </a:r>
            <a:r>
              <a:rPr lang="zh-CN" altLang="en-US" b="0" i="0" dirty="0">
                <a:solidFill>
                  <a:schemeClr val="bg1"/>
                </a:solidFill>
                <a:effectLst/>
                <a:latin typeface="Times New Roman" panose="02020603050405020304" pitchFamily="18" charset="0"/>
                <a:ea typeface="+mn-ea"/>
              </a:rPr>
              <a:t>：</a:t>
            </a:r>
            <a:r>
              <a:rPr lang="en-US" altLang="zh-CN" b="0" i="0" dirty="0">
                <a:solidFill>
                  <a:schemeClr val="bg1"/>
                </a:solidFill>
                <a:effectLst/>
                <a:latin typeface="Times New Roman" panose="02020603050405020304" pitchFamily="18" charset="0"/>
                <a:ea typeface="+mn-ea"/>
              </a:rPr>
              <a:t> </a:t>
            </a:r>
          </a:p>
          <a:p>
            <a:pPr algn="l"/>
            <a:r>
              <a:rPr lang="zh-CN" altLang="en-US" dirty="0">
                <a:solidFill>
                  <a:schemeClr val="bg1"/>
                </a:solidFill>
                <a:latin typeface="Times New Roman" panose="02020603050405020304" pitchFamily="18" charset="0"/>
                <a:ea typeface="+mn-ea"/>
              </a:rPr>
              <a:t>考察原文理解能力，高中英语考察题型</a:t>
            </a:r>
            <a:endParaRPr lang="en-US" altLang="zh-CN" dirty="0">
              <a:solidFill>
                <a:schemeClr val="bg1"/>
              </a:solidFill>
              <a:latin typeface="Times New Roman" panose="02020603050405020304" pitchFamily="18" charset="0"/>
              <a:ea typeface="+mn-ea"/>
            </a:endParaRPr>
          </a:p>
          <a:p>
            <a:pPr algn="l"/>
            <a:endParaRPr lang="zh-CN" altLang="en-US" b="0" i="0" dirty="0">
              <a:solidFill>
                <a:schemeClr val="bg1"/>
              </a:solidFill>
              <a:effectLst/>
              <a:latin typeface="Times New Roman" panose="02020603050405020304" pitchFamily="18" charset="0"/>
              <a:ea typeface="+mn-ea"/>
            </a:endParaRPr>
          </a:p>
          <a:p>
            <a:pPr algn="l"/>
            <a:r>
              <a:rPr lang="en-US" altLang="zh-CN" b="0" i="0" dirty="0">
                <a:solidFill>
                  <a:schemeClr val="bg1"/>
                </a:solidFill>
                <a:effectLst/>
                <a:latin typeface="Times New Roman" panose="02020603050405020304" pitchFamily="18" charset="0"/>
                <a:ea typeface="+mn-ea"/>
              </a:rPr>
              <a:t>7. </a:t>
            </a:r>
            <a:r>
              <a:rPr lang="zh-CN" altLang="en-US" b="0" i="0" dirty="0">
                <a:solidFill>
                  <a:schemeClr val="bg1"/>
                </a:solidFill>
                <a:effectLst/>
                <a:latin typeface="Times New Roman" panose="02020603050405020304" pitchFamily="18" charset="0"/>
                <a:ea typeface="+mn-ea"/>
              </a:rPr>
              <a:t>目的题：</a:t>
            </a:r>
            <a:r>
              <a:rPr lang="en-US" altLang="zh-CN" b="0" i="0" dirty="0">
                <a:solidFill>
                  <a:schemeClr val="bg1"/>
                </a:solidFill>
                <a:effectLst/>
                <a:latin typeface="Times New Roman" panose="02020603050405020304" pitchFamily="18" charset="0"/>
                <a:ea typeface="+mn-ea"/>
              </a:rPr>
              <a:t>In paragraph 3, why does the author provide the fact that XXXX?</a:t>
            </a:r>
          </a:p>
          <a:p>
            <a:pPr algn="l"/>
            <a:r>
              <a:rPr lang="zh-CN" altLang="en-US" dirty="0">
                <a:solidFill>
                  <a:schemeClr val="bg1"/>
                </a:solidFill>
                <a:latin typeface="Times New Roman" panose="02020603050405020304" pitchFamily="18" charset="0"/>
                <a:ea typeface="+mn-ea"/>
              </a:rPr>
              <a:t>将原文内容视为论证素材，去分析在原文起到的作用。例如支持</a:t>
            </a:r>
            <a:r>
              <a:rPr lang="en-US" altLang="zh-CN" dirty="0">
                <a:solidFill>
                  <a:schemeClr val="bg1"/>
                </a:solidFill>
                <a:latin typeface="Times New Roman" panose="02020603050405020304" pitchFamily="18" charset="0"/>
                <a:ea typeface="+mn-ea"/>
              </a:rPr>
              <a:t>/</a:t>
            </a:r>
            <a:r>
              <a:rPr lang="zh-CN" altLang="en-US" dirty="0">
                <a:solidFill>
                  <a:schemeClr val="bg1"/>
                </a:solidFill>
                <a:latin typeface="Times New Roman" panose="02020603050405020304" pitchFamily="18" charset="0"/>
                <a:ea typeface="+mn-ea"/>
              </a:rPr>
              <a:t>反对某观点，举出正例</a:t>
            </a:r>
            <a:r>
              <a:rPr lang="en-US" altLang="zh-CN" dirty="0">
                <a:solidFill>
                  <a:schemeClr val="bg1"/>
                </a:solidFill>
                <a:latin typeface="Times New Roman" panose="02020603050405020304" pitchFamily="18" charset="0"/>
                <a:ea typeface="+mn-ea"/>
              </a:rPr>
              <a:t>/</a:t>
            </a:r>
            <a:r>
              <a:rPr lang="zh-CN" altLang="en-US" dirty="0">
                <a:solidFill>
                  <a:schemeClr val="bg1"/>
                </a:solidFill>
                <a:latin typeface="Times New Roman" panose="02020603050405020304" pitchFamily="18" charset="0"/>
                <a:ea typeface="+mn-ea"/>
              </a:rPr>
              <a:t>反例，起到补充、反差等等。</a:t>
            </a:r>
            <a:endParaRPr lang="en-US" altLang="zh-CN" dirty="0">
              <a:solidFill>
                <a:schemeClr val="bg1"/>
              </a:solidFill>
              <a:latin typeface="Times New Roman" panose="02020603050405020304" pitchFamily="18" charset="0"/>
              <a:ea typeface="+mn-ea"/>
            </a:endParaRPr>
          </a:p>
          <a:p>
            <a:pPr algn="l"/>
            <a:endParaRPr lang="zh-CN" altLang="en-US" b="0" i="0" dirty="0">
              <a:solidFill>
                <a:schemeClr val="bg1"/>
              </a:solidFill>
              <a:effectLst/>
              <a:latin typeface="Times New Roman" panose="02020603050405020304" pitchFamily="18" charset="0"/>
              <a:ea typeface="+mn-ea"/>
            </a:endParaRPr>
          </a:p>
          <a:p>
            <a:pPr algn="l"/>
            <a:r>
              <a:rPr lang="en-US" altLang="zh-CN" b="0" i="0" dirty="0">
                <a:solidFill>
                  <a:schemeClr val="bg1"/>
                </a:solidFill>
                <a:effectLst/>
                <a:latin typeface="Times New Roman" panose="02020603050405020304" pitchFamily="18" charset="0"/>
                <a:ea typeface="+mn-ea"/>
              </a:rPr>
              <a:t>8. </a:t>
            </a:r>
            <a:r>
              <a:rPr lang="zh-CN" altLang="en-US" b="0" i="0" dirty="0">
                <a:solidFill>
                  <a:schemeClr val="bg1"/>
                </a:solidFill>
                <a:effectLst/>
                <a:latin typeface="Times New Roman" panose="02020603050405020304" pitchFamily="18" charset="0"/>
                <a:ea typeface="+mn-ea"/>
              </a:rPr>
              <a:t>插入题：</a:t>
            </a:r>
            <a:r>
              <a:rPr lang="en-US" altLang="zh-CN" b="0" i="0" dirty="0">
                <a:solidFill>
                  <a:schemeClr val="bg1"/>
                </a:solidFill>
                <a:effectLst/>
                <a:latin typeface="Times New Roman" panose="02020603050405020304" pitchFamily="18" charset="0"/>
                <a:ea typeface="+mn-ea"/>
              </a:rPr>
              <a:t>Look at the four squares [</a:t>
            </a:r>
            <a:r>
              <a:rPr lang="zh-CN" altLang="en-US" b="0" i="0" dirty="0">
                <a:solidFill>
                  <a:schemeClr val="bg1"/>
                </a:solidFill>
                <a:effectLst/>
                <a:latin typeface="Times New Roman" panose="02020603050405020304" pitchFamily="18" charset="0"/>
                <a:ea typeface="+mn-ea"/>
              </a:rPr>
              <a:t>■</a:t>
            </a:r>
            <a:r>
              <a:rPr lang="en-US" altLang="zh-CN" b="0" i="0" dirty="0">
                <a:solidFill>
                  <a:schemeClr val="bg1"/>
                </a:solidFill>
                <a:effectLst/>
                <a:latin typeface="Times New Roman" panose="02020603050405020304" pitchFamily="18" charset="0"/>
                <a:ea typeface="+mn-ea"/>
              </a:rPr>
              <a:t>] that indicate where the following sentence could be added to the passage. Where would the sentence best fit?</a:t>
            </a:r>
          </a:p>
          <a:p>
            <a:pPr algn="l"/>
            <a:r>
              <a:rPr lang="zh-CN" altLang="en-US" b="0" i="0" dirty="0">
                <a:solidFill>
                  <a:schemeClr val="bg1"/>
                </a:solidFill>
                <a:effectLst/>
                <a:latin typeface="Times New Roman" panose="02020603050405020304" pitchFamily="18" charset="0"/>
                <a:ea typeface="+mn-ea"/>
              </a:rPr>
              <a:t>在所有的■处分析前后两句的句子内容、逻辑结构。将句子填入，使得整段最流畅完整。流畅不一定指语意顺承，而是要做到逻辑顺承。反面分析，可以通过■处前后两句已经流畅连接来判断这两句间不可再插入其它句子。</a:t>
            </a:r>
          </a:p>
        </p:txBody>
      </p:sp>
    </p:spTree>
    <p:extLst>
      <p:ext uri="{BB962C8B-B14F-4D97-AF65-F5344CB8AC3E}">
        <p14:creationId xmlns:p14="http://schemas.microsoft.com/office/powerpoint/2010/main" val="1124067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body" idx="1"/>
          </p:nvPr>
        </p:nvSpPr>
        <p:spPr>
          <a:xfrm>
            <a:off x="328309" y="187053"/>
            <a:ext cx="715847" cy="58477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CN" altLang="en-US" sz="2000" dirty="0">
                <a:latin typeface="方正小标宋简体" panose="02010601030101010101" pitchFamily="2" charset="-122"/>
                <a:ea typeface="方正小标宋简体" panose="02010601030101010101" pitchFamily="2" charset="-122"/>
              </a:rPr>
              <a:t>阅读</a:t>
            </a:r>
            <a:endParaRPr lang="en-US" altLang="zh-CN" sz="2000" dirty="0">
              <a:latin typeface="方正小标宋简体" panose="02010601030101010101" pitchFamily="2" charset="-122"/>
              <a:ea typeface="方正小标宋简体" panose="02010601030101010101" pitchFamily="2" charset="-122"/>
            </a:endParaRPr>
          </a:p>
        </p:txBody>
      </p:sp>
      <p:sp>
        <p:nvSpPr>
          <p:cNvPr id="78" name="Google Shape;78;p15"/>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4" name="文本框 3">
            <a:extLst>
              <a:ext uri="{FF2B5EF4-FFF2-40B4-BE49-F238E27FC236}">
                <a16:creationId xmlns:a16="http://schemas.microsoft.com/office/drawing/2014/main" id="{0EF8F8F1-0FC0-4752-8F24-13D727AAAD0E}"/>
              </a:ext>
            </a:extLst>
          </p:cNvPr>
          <p:cNvSpPr txBox="1"/>
          <p:nvPr/>
        </p:nvSpPr>
        <p:spPr>
          <a:xfrm>
            <a:off x="389268" y="759380"/>
            <a:ext cx="7771532" cy="338554"/>
          </a:xfrm>
          <a:prstGeom prst="rect">
            <a:avLst/>
          </a:prstGeom>
          <a:noFill/>
        </p:spPr>
        <p:txBody>
          <a:bodyPr wrap="square" rtlCol="0">
            <a:spAutoFit/>
          </a:bodyPr>
          <a:lstStyle/>
          <a:p>
            <a:r>
              <a:rPr lang="zh-CN" altLang="en-US" sz="1600" dirty="0">
                <a:solidFill>
                  <a:schemeClr val="bg1"/>
                </a:solidFill>
                <a:latin typeface="方正小标宋简体" panose="02010601030101010101" pitchFamily="2" charset="-122"/>
                <a:ea typeface="方正小标宋简体" panose="02010601030101010101" pitchFamily="2" charset="-122"/>
              </a:rPr>
              <a:t>阅读题目类型（本质都为选择题）</a:t>
            </a:r>
          </a:p>
        </p:txBody>
      </p:sp>
      <p:sp>
        <p:nvSpPr>
          <p:cNvPr id="2" name="文本框 1">
            <a:extLst>
              <a:ext uri="{FF2B5EF4-FFF2-40B4-BE49-F238E27FC236}">
                <a16:creationId xmlns:a16="http://schemas.microsoft.com/office/drawing/2014/main" id="{27EC3054-03F7-4C80-B254-DAC91FE48CA3}"/>
              </a:ext>
            </a:extLst>
          </p:cNvPr>
          <p:cNvSpPr txBox="1"/>
          <p:nvPr/>
        </p:nvSpPr>
        <p:spPr>
          <a:xfrm>
            <a:off x="800748" y="1261337"/>
            <a:ext cx="6384912" cy="2677656"/>
          </a:xfrm>
          <a:prstGeom prst="rect">
            <a:avLst/>
          </a:prstGeom>
          <a:noFill/>
        </p:spPr>
        <p:txBody>
          <a:bodyPr wrap="square" rtlCol="0">
            <a:spAutoFit/>
          </a:bodyPr>
          <a:lstStyle/>
          <a:p>
            <a:pPr algn="l"/>
            <a:r>
              <a:rPr lang="zh-CN" altLang="en-US" b="1" i="0" dirty="0">
                <a:solidFill>
                  <a:schemeClr val="bg1"/>
                </a:solidFill>
                <a:effectLst/>
                <a:latin typeface="Times New Roman" panose="02020603050405020304" pitchFamily="18" charset="0"/>
                <a:ea typeface="+mn-ea"/>
              </a:rPr>
              <a:t>总结类（最后一题 最难）</a:t>
            </a:r>
            <a:endParaRPr lang="zh-CN" altLang="en-US" b="0" i="0" dirty="0">
              <a:solidFill>
                <a:schemeClr val="bg1"/>
              </a:solidFill>
              <a:effectLst/>
              <a:latin typeface="Times New Roman" panose="02020603050405020304" pitchFamily="18" charset="0"/>
              <a:ea typeface="+mn-ea"/>
            </a:endParaRPr>
          </a:p>
          <a:p>
            <a:pPr algn="l"/>
            <a:r>
              <a:rPr lang="en-US" altLang="zh-CN" b="0" i="0" dirty="0">
                <a:solidFill>
                  <a:schemeClr val="bg1"/>
                </a:solidFill>
                <a:effectLst/>
                <a:latin typeface="Times New Roman" panose="02020603050405020304" pitchFamily="18" charset="0"/>
                <a:ea typeface="+mn-ea"/>
              </a:rPr>
              <a:t>9. </a:t>
            </a:r>
            <a:r>
              <a:rPr lang="zh-CN" altLang="en-US" b="0" i="0" dirty="0">
                <a:solidFill>
                  <a:schemeClr val="bg1"/>
                </a:solidFill>
                <a:effectLst/>
                <a:latin typeface="Times New Roman" panose="02020603050405020304" pitchFamily="18" charset="0"/>
                <a:ea typeface="+mn-ea"/>
              </a:rPr>
              <a:t>文章总结题：选出最好表达文章中观点的三个选项</a:t>
            </a:r>
          </a:p>
          <a:p>
            <a:pPr algn="l"/>
            <a:r>
              <a:rPr lang="en-US" altLang="zh-CN" b="0" i="0" dirty="0">
                <a:solidFill>
                  <a:schemeClr val="bg1"/>
                </a:solidFill>
                <a:effectLst/>
                <a:latin typeface="Times New Roman" panose="02020603050405020304" pitchFamily="18" charset="0"/>
                <a:ea typeface="+mn-ea"/>
              </a:rPr>
              <a:t>10. </a:t>
            </a:r>
            <a:r>
              <a:rPr lang="zh-CN" altLang="en-US" b="0" i="0" dirty="0">
                <a:solidFill>
                  <a:schemeClr val="bg1"/>
                </a:solidFill>
                <a:effectLst/>
                <a:latin typeface="Times New Roman" panose="02020603050405020304" pitchFamily="18" charset="0"/>
                <a:ea typeface="+mn-ea"/>
              </a:rPr>
              <a:t>表格分类题：将选项分成两大类</a:t>
            </a:r>
            <a:endParaRPr lang="en-US" altLang="zh-CN" b="0" i="0" dirty="0">
              <a:solidFill>
                <a:schemeClr val="bg1"/>
              </a:solidFill>
              <a:effectLst/>
              <a:latin typeface="Times New Roman" panose="02020603050405020304" pitchFamily="18" charset="0"/>
              <a:ea typeface="+mn-ea"/>
            </a:endParaRPr>
          </a:p>
          <a:p>
            <a:pPr algn="l"/>
            <a:endParaRPr lang="en-US" altLang="zh-CN" dirty="0">
              <a:solidFill>
                <a:schemeClr val="bg1"/>
              </a:solidFill>
              <a:latin typeface="Times New Roman" panose="02020603050405020304" pitchFamily="18" charset="0"/>
              <a:ea typeface="+mn-ea"/>
            </a:endParaRPr>
          </a:p>
          <a:p>
            <a:pPr algn="l"/>
            <a:r>
              <a:rPr lang="zh-CN" altLang="en-US" dirty="0">
                <a:solidFill>
                  <a:schemeClr val="bg1"/>
                </a:solidFill>
                <a:latin typeface="Times New Roman" panose="02020603050405020304" pitchFamily="18" charset="0"/>
                <a:ea typeface="+mn-ea"/>
              </a:rPr>
              <a:t>这两种题型其实思路一致，既要对全文的观点有全局把控，又要对细节有足够掌握。由于实际考试中阅读题目可以不按照顺序作答（仅阅读），因此这类题型可以有两个方向去处理。</a:t>
            </a:r>
            <a:endParaRPr lang="en-US" altLang="zh-CN" dirty="0">
              <a:solidFill>
                <a:schemeClr val="bg1"/>
              </a:solidFill>
              <a:latin typeface="Times New Roman" panose="02020603050405020304" pitchFamily="18" charset="0"/>
              <a:ea typeface="+mn-ea"/>
            </a:endParaRPr>
          </a:p>
          <a:p>
            <a:pPr algn="l"/>
            <a:endParaRPr lang="en-US" altLang="zh-CN" dirty="0">
              <a:solidFill>
                <a:schemeClr val="bg1"/>
              </a:solidFill>
              <a:latin typeface="Times New Roman" panose="02020603050405020304" pitchFamily="18" charset="0"/>
              <a:ea typeface="+mn-ea"/>
            </a:endParaRPr>
          </a:p>
          <a:p>
            <a:pPr algn="l"/>
            <a:r>
              <a:rPr lang="en-US" altLang="zh-CN" dirty="0" err="1">
                <a:solidFill>
                  <a:schemeClr val="bg1"/>
                </a:solidFill>
                <a:latin typeface="Times New Roman" panose="02020603050405020304" pitchFamily="18" charset="0"/>
                <a:ea typeface="+mn-ea"/>
              </a:rPr>
              <a:t>i</a:t>
            </a:r>
            <a:r>
              <a:rPr lang="en-US" altLang="zh-CN" dirty="0">
                <a:solidFill>
                  <a:schemeClr val="bg1"/>
                </a:solidFill>
                <a:latin typeface="Times New Roman" panose="02020603050405020304" pitchFamily="18" charset="0"/>
                <a:ea typeface="+mn-ea"/>
              </a:rPr>
              <a:t>.</a:t>
            </a:r>
            <a:r>
              <a:rPr lang="zh-CN" altLang="en-US" dirty="0">
                <a:solidFill>
                  <a:schemeClr val="bg1"/>
                </a:solidFill>
                <a:latin typeface="Times New Roman" panose="02020603050405020304" pitchFamily="18" charset="0"/>
                <a:ea typeface="+mn-ea"/>
              </a:rPr>
              <a:t> </a:t>
            </a:r>
            <a:r>
              <a:rPr lang="zh-CN" altLang="en-US" b="1" dirty="0">
                <a:solidFill>
                  <a:schemeClr val="bg1"/>
                </a:solidFill>
                <a:latin typeface="Times New Roman" panose="02020603050405020304" pitchFamily="18" charset="0"/>
                <a:ea typeface="+mn-ea"/>
              </a:rPr>
              <a:t>顺序</a:t>
            </a:r>
            <a:r>
              <a:rPr lang="zh-CN" altLang="en-US" dirty="0">
                <a:solidFill>
                  <a:schemeClr val="bg1"/>
                </a:solidFill>
                <a:latin typeface="Times New Roman" panose="02020603050405020304" pitchFamily="18" charset="0"/>
                <a:ea typeface="+mn-ea"/>
              </a:rPr>
              <a:t> 粗读理解全文，并且对重点位置有了解，做最后一题时返回原文对比细节。</a:t>
            </a:r>
            <a:endParaRPr lang="en-US" altLang="zh-CN" dirty="0">
              <a:solidFill>
                <a:schemeClr val="bg1"/>
              </a:solidFill>
              <a:latin typeface="Times New Roman" panose="02020603050405020304" pitchFamily="18" charset="0"/>
              <a:ea typeface="+mn-ea"/>
            </a:endParaRPr>
          </a:p>
          <a:p>
            <a:pPr algn="l"/>
            <a:r>
              <a:rPr lang="en-US" altLang="zh-CN" dirty="0">
                <a:solidFill>
                  <a:schemeClr val="bg1"/>
                </a:solidFill>
                <a:latin typeface="Times New Roman" panose="02020603050405020304" pitchFamily="18" charset="0"/>
                <a:ea typeface="+mn-ea"/>
              </a:rPr>
              <a:t>ii. </a:t>
            </a:r>
            <a:r>
              <a:rPr lang="zh-CN" altLang="en-US" b="1" dirty="0">
                <a:solidFill>
                  <a:schemeClr val="bg1"/>
                </a:solidFill>
                <a:latin typeface="Times New Roman" panose="02020603050405020304" pitchFamily="18" charset="0"/>
                <a:ea typeface="+mn-ea"/>
              </a:rPr>
              <a:t>反向</a:t>
            </a:r>
            <a:r>
              <a:rPr lang="zh-CN" altLang="en-US" dirty="0">
                <a:solidFill>
                  <a:schemeClr val="bg1"/>
                </a:solidFill>
                <a:latin typeface="Times New Roman" panose="02020603050405020304" pitchFamily="18" charset="0"/>
                <a:ea typeface="+mn-ea"/>
              </a:rPr>
              <a:t> 先读最后一题，再阅读文章，相关位置重点关注；但由于阅读材料可能远离自己的知识领域，很可能出现直接读题不能理解的情况。</a:t>
            </a:r>
            <a:endParaRPr lang="en-US" altLang="zh-CN" dirty="0">
              <a:solidFill>
                <a:schemeClr val="bg1"/>
              </a:solidFill>
              <a:latin typeface="Times New Roman" panose="02020603050405020304" pitchFamily="18" charset="0"/>
              <a:ea typeface="+mn-ea"/>
            </a:endParaRPr>
          </a:p>
        </p:txBody>
      </p:sp>
    </p:spTree>
    <p:extLst>
      <p:ext uri="{BB962C8B-B14F-4D97-AF65-F5344CB8AC3E}">
        <p14:creationId xmlns:p14="http://schemas.microsoft.com/office/powerpoint/2010/main" val="153406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body" idx="1"/>
          </p:nvPr>
        </p:nvSpPr>
        <p:spPr>
          <a:xfrm>
            <a:off x="328309" y="187053"/>
            <a:ext cx="715847" cy="58477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CN" altLang="en-US" sz="2000" dirty="0">
                <a:latin typeface="方正小标宋简体" panose="02010601030101010101" pitchFamily="2" charset="-122"/>
                <a:ea typeface="方正小标宋简体" panose="02010601030101010101" pitchFamily="2" charset="-122"/>
              </a:rPr>
              <a:t>阅读</a:t>
            </a:r>
            <a:endParaRPr lang="en-US" altLang="zh-CN" sz="2000" dirty="0">
              <a:latin typeface="方正小标宋简体" panose="02010601030101010101" pitchFamily="2" charset="-122"/>
              <a:ea typeface="方正小标宋简体" panose="02010601030101010101" pitchFamily="2" charset="-122"/>
            </a:endParaRPr>
          </a:p>
        </p:txBody>
      </p:sp>
      <p:sp>
        <p:nvSpPr>
          <p:cNvPr id="78" name="Google Shape;78;p15"/>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4" name="文本框 3">
            <a:extLst>
              <a:ext uri="{FF2B5EF4-FFF2-40B4-BE49-F238E27FC236}">
                <a16:creationId xmlns:a16="http://schemas.microsoft.com/office/drawing/2014/main" id="{0EF8F8F1-0FC0-4752-8F24-13D727AAAD0E}"/>
              </a:ext>
            </a:extLst>
          </p:cNvPr>
          <p:cNvSpPr txBox="1"/>
          <p:nvPr/>
        </p:nvSpPr>
        <p:spPr>
          <a:xfrm>
            <a:off x="1044156" y="433275"/>
            <a:ext cx="7771532" cy="338554"/>
          </a:xfrm>
          <a:prstGeom prst="rect">
            <a:avLst/>
          </a:prstGeom>
          <a:noFill/>
        </p:spPr>
        <p:txBody>
          <a:bodyPr wrap="square" rtlCol="0">
            <a:spAutoFit/>
          </a:bodyPr>
          <a:lstStyle/>
          <a:p>
            <a:r>
              <a:rPr lang="zh-CN" altLang="en-US" sz="1600" dirty="0">
                <a:solidFill>
                  <a:schemeClr val="bg1"/>
                </a:solidFill>
                <a:latin typeface="方正小标宋简体" panose="02010601030101010101" pitchFamily="2" charset="-122"/>
                <a:ea typeface="方正小标宋简体" panose="02010601030101010101" pitchFamily="2" charset="-122"/>
              </a:rPr>
              <a:t>练习阅读时的困惑</a:t>
            </a:r>
          </a:p>
        </p:txBody>
      </p:sp>
      <p:sp>
        <p:nvSpPr>
          <p:cNvPr id="2" name="文本框 1">
            <a:extLst>
              <a:ext uri="{FF2B5EF4-FFF2-40B4-BE49-F238E27FC236}">
                <a16:creationId xmlns:a16="http://schemas.microsoft.com/office/drawing/2014/main" id="{27EC3054-03F7-4C80-B254-DAC91FE48CA3}"/>
              </a:ext>
            </a:extLst>
          </p:cNvPr>
          <p:cNvSpPr txBox="1"/>
          <p:nvPr/>
        </p:nvSpPr>
        <p:spPr>
          <a:xfrm>
            <a:off x="871311" y="782638"/>
            <a:ext cx="7401128" cy="3847528"/>
          </a:xfrm>
          <a:prstGeom prst="rect">
            <a:avLst/>
          </a:prstGeom>
          <a:noFill/>
        </p:spPr>
        <p:txBody>
          <a:bodyPr wrap="square" rtlCol="0">
            <a:spAutoFit/>
          </a:bodyPr>
          <a:lstStyle/>
          <a:p>
            <a:pPr algn="l">
              <a:lnSpc>
                <a:spcPts val="2100"/>
              </a:lnSpc>
            </a:pPr>
            <a:r>
              <a:rPr lang="zh-CN" altLang="en-US" sz="1600" dirty="0">
                <a:solidFill>
                  <a:srgbClr val="FFC000"/>
                </a:solidFill>
                <a:latin typeface="方正小标宋简体" panose="02010601030101010101" pitchFamily="2" charset="-122"/>
                <a:ea typeface="方正小标宋简体" panose="02010601030101010101" pitchFamily="2" charset="-122"/>
              </a:rPr>
              <a:t>面对这么长一篇限时文章，我该如何上手？</a:t>
            </a:r>
            <a:endParaRPr lang="en-US" altLang="zh-CN" sz="1600" dirty="0">
              <a:solidFill>
                <a:srgbClr val="FFC000"/>
              </a:solidFill>
              <a:latin typeface="方正小标宋简体" panose="02010601030101010101" pitchFamily="2" charset="-122"/>
              <a:ea typeface="方正小标宋简体" panose="02010601030101010101" pitchFamily="2" charset="-122"/>
            </a:endParaRPr>
          </a:p>
          <a:p>
            <a:pPr algn="l">
              <a:lnSpc>
                <a:spcPts val="2100"/>
              </a:lnSpc>
            </a:pPr>
            <a:r>
              <a:rPr lang="zh-CN" altLang="en-US" dirty="0">
                <a:solidFill>
                  <a:schemeClr val="bg1"/>
                </a:solidFill>
                <a:latin typeface="方正小标宋简体" panose="02010601030101010101" pitchFamily="2" charset="-122"/>
                <a:ea typeface="方正小标宋简体" panose="02010601030101010101" pitchFamily="2" charset="-122"/>
              </a:rPr>
              <a:t>答：寻找最适合自己阅读方法。首先要锻炼自己注意力集中力，能够在快速阅读的同时获得信息；再通过练习寻找最适合自己的做题习惯。我刚开始练习时都是先粗略阅读全文，再逐个题目返回精读，但是最终发现会浪费粗读的时间，对全文把控也不够精准。最后使用的方法是先细读第一段，了解全文的主题，然后直接开始做题。遇到对应的题目再回去精读相应段落。由于</a:t>
            </a:r>
            <a:r>
              <a:rPr lang="en-US" altLang="zh-CN" dirty="0">
                <a:solidFill>
                  <a:schemeClr val="bg1"/>
                </a:solidFill>
                <a:latin typeface="方正小标宋简体" panose="02010601030101010101" pitchFamily="2" charset="-122"/>
                <a:ea typeface="方正小标宋简体" panose="02010601030101010101" pitchFamily="2" charset="-122"/>
              </a:rPr>
              <a:t>TOEFL</a:t>
            </a:r>
            <a:r>
              <a:rPr lang="zh-CN" altLang="en-US" dirty="0">
                <a:solidFill>
                  <a:schemeClr val="bg1"/>
                </a:solidFill>
                <a:latin typeface="方正小标宋简体" panose="02010601030101010101" pitchFamily="2" charset="-122"/>
                <a:ea typeface="方正小标宋简体" panose="02010601030101010101" pitchFamily="2" charset="-122"/>
              </a:rPr>
              <a:t>阅读题是按照行文顺序给出的，所以不会漏段。</a:t>
            </a:r>
            <a:endParaRPr lang="en-US" altLang="zh-CN" dirty="0">
              <a:solidFill>
                <a:schemeClr val="bg1"/>
              </a:solidFill>
              <a:latin typeface="方正小标宋简体" panose="02010601030101010101" pitchFamily="2" charset="-122"/>
              <a:ea typeface="方正小标宋简体" panose="02010601030101010101" pitchFamily="2" charset="-122"/>
            </a:endParaRPr>
          </a:p>
          <a:p>
            <a:pPr algn="l">
              <a:lnSpc>
                <a:spcPts val="2100"/>
              </a:lnSpc>
            </a:pPr>
            <a:endParaRPr lang="en-US" altLang="zh-CN" dirty="0">
              <a:solidFill>
                <a:srgbClr val="FFC000"/>
              </a:solidFill>
              <a:latin typeface="方正小标宋简体" panose="02010601030101010101" pitchFamily="2" charset="-122"/>
              <a:ea typeface="方正小标宋简体" panose="02010601030101010101" pitchFamily="2" charset="-122"/>
            </a:endParaRPr>
          </a:p>
          <a:p>
            <a:pPr algn="l">
              <a:lnSpc>
                <a:spcPts val="2100"/>
              </a:lnSpc>
            </a:pPr>
            <a:r>
              <a:rPr lang="zh-CN" altLang="en-US" sz="1600" dirty="0">
                <a:solidFill>
                  <a:srgbClr val="FFC000"/>
                </a:solidFill>
                <a:latin typeface="方正小标宋简体" panose="02010601030101010101" pitchFamily="2" charset="-122"/>
                <a:ea typeface="方正小标宋简体" panose="02010601030101010101" pitchFamily="2" charset="-122"/>
              </a:rPr>
              <a:t>阅读时间过长，一套阅读总是差点做不完怎么办？</a:t>
            </a:r>
            <a:endParaRPr lang="en-US" altLang="zh-CN" sz="1600" dirty="0">
              <a:solidFill>
                <a:srgbClr val="FFC000"/>
              </a:solidFill>
              <a:latin typeface="方正小标宋简体" panose="02010601030101010101" pitchFamily="2" charset="-122"/>
              <a:ea typeface="方正小标宋简体" panose="02010601030101010101" pitchFamily="2" charset="-122"/>
            </a:endParaRPr>
          </a:p>
          <a:p>
            <a:pPr algn="l">
              <a:lnSpc>
                <a:spcPts val="2100"/>
              </a:lnSpc>
            </a:pPr>
            <a:r>
              <a:rPr lang="zh-CN" altLang="en-US" dirty="0">
                <a:solidFill>
                  <a:schemeClr val="bg1"/>
                </a:solidFill>
                <a:latin typeface="方正小标宋简体" panose="02010601030101010101" pitchFamily="2" charset="-122"/>
                <a:ea typeface="方正小标宋简体" panose="02010601030101010101" pitchFamily="2" charset="-122"/>
              </a:rPr>
              <a:t>答：人的性子总是喜欢调和折中的，譬如你说，要让他做新版托福阅读（</a:t>
            </a:r>
            <a:r>
              <a:rPr lang="en-US" altLang="zh-CN" dirty="0">
                <a:solidFill>
                  <a:schemeClr val="bg1"/>
                </a:solidFill>
                <a:latin typeface="方正小标宋简体" panose="02010601030101010101" pitchFamily="2" charset="-122"/>
                <a:ea typeface="方正小标宋简体" panose="02010601030101010101" pitchFamily="2" charset="-122"/>
              </a:rPr>
              <a:t>18</a:t>
            </a:r>
            <a:r>
              <a:rPr lang="zh-CN" altLang="en-US" dirty="0">
                <a:solidFill>
                  <a:schemeClr val="bg1"/>
                </a:solidFill>
                <a:latin typeface="方正小标宋简体" panose="02010601030101010101" pitchFamily="2" charset="-122"/>
                <a:ea typeface="方正小标宋简体" panose="02010601030101010101" pitchFamily="2" charset="-122"/>
              </a:rPr>
              <a:t>分钟</a:t>
            </a:r>
            <a:r>
              <a:rPr lang="en-US" altLang="zh-CN" dirty="0">
                <a:solidFill>
                  <a:schemeClr val="bg1"/>
                </a:solidFill>
                <a:latin typeface="方正小标宋简体" panose="02010601030101010101" pitchFamily="2" charset="-122"/>
                <a:ea typeface="方正小标宋简体" panose="02010601030101010101" pitchFamily="2" charset="-122"/>
              </a:rPr>
              <a:t>10</a:t>
            </a:r>
            <a:r>
              <a:rPr lang="zh-CN" altLang="en-US" dirty="0">
                <a:solidFill>
                  <a:schemeClr val="bg1"/>
                </a:solidFill>
                <a:latin typeface="方正小标宋简体" panose="02010601030101010101" pitchFamily="2" charset="-122"/>
                <a:ea typeface="方正小标宋简体" panose="02010601030101010101" pitchFamily="2" charset="-122"/>
              </a:rPr>
              <a:t>道题），他兴许是做不完的；但是如果你主张做旧版阅读（</a:t>
            </a:r>
            <a:r>
              <a:rPr lang="en-US" altLang="zh-CN" dirty="0">
                <a:solidFill>
                  <a:schemeClr val="bg1"/>
                </a:solidFill>
                <a:latin typeface="方正小标宋简体" panose="02010601030101010101" pitchFamily="2" charset="-122"/>
                <a:ea typeface="方正小标宋简体" panose="02010601030101010101" pitchFamily="2" charset="-122"/>
              </a:rPr>
              <a:t>20</a:t>
            </a:r>
            <a:r>
              <a:rPr lang="zh-CN" altLang="en-US" dirty="0">
                <a:solidFill>
                  <a:schemeClr val="bg1"/>
                </a:solidFill>
                <a:latin typeface="方正小标宋简体" panose="02010601030101010101" pitchFamily="2" charset="-122"/>
                <a:ea typeface="方正小标宋简体" panose="02010601030101010101" pitchFamily="2" charset="-122"/>
              </a:rPr>
              <a:t>分钟</a:t>
            </a:r>
            <a:r>
              <a:rPr lang="en-US" altLang="zh-CN" dirty="0">
                <a:solidFill>
                  <a:schemeClr val="bg1"/>
                </a:solidFill>
                <a:latin typeface="方正小标宋简体" panose="02010601030101010101" pitchFamily="2" charset="-122"/>
                <a:ea typeface="方正小标宋简体" panose="02010601030101010101" pitchFamily="2" charset="-122"/>
              </a:rPr>
              <a:t>14</a:t>
            </a:r>
            <a:r>
              <a:rPr lang="zh-CN" altLang="en-US" dirty="0">
                <a:solidFill>
                  <a:schemeClr val="bg1"/>
                </a:solidFill>
                <a:latin typeface="方正小标宋简体" panose="02010601030101010101" pitchFamily="2" charset="-122"/>
                <a:ea typeface="方正小标宋简体" panose="02010601030101010101" pitchFamily="2" charset="-122"/>
              </a:rPr>
              <a:t>道题），他的积极性就调动起来，新版阅读就能做完了。</a:t>
            </a:r>
            <a:endParaRPr lang="en-US" altLang="zh-CN" dirty="0">
              <a:solidFill>
                <a:schemeClr val="bg1"/>
              </a:solidFill>
              <a:latin typeface="方正小标宋简体" panose="02010601030101010101" pitchFamily="2" charset="-122"/>
              <a:ea typeface="方正小标宋简体" panose="02010601030101010101" pitchFamily="2" charset="-122"/>
            </a:endParaRPr>
          </a:p>
          <a:p>
            <a:pPr algn="l">
              <a:lnSpc>
                <a:spcPts val="2100"/>
              </a:lnSpc>
            </a:pPr>
            <a:endParaRPr lang="en-US" altLang="zh-CN" dirty="0">
              <a:solidFill>
                <a:schemeClr val="bg1"/>
              </a:solidFill>
              <a:latin typeface="方正小标宋简体" panose="02010601030101010101" pitchFamily="2" charset="-122"/>
              <a:ea typeface="方正小标宋简体" panose="02010601030101010101" pitchFamily="2" charset="-122"/>
            </a:endParaRPr>
          </a:p>
          <a:p>
            <a:pPr algn="l">
              <a:lnSpc>
                <a:spcPts val="2100"/>
              </a:lnSpc>
            </a:pPr>
            <a:endParaRPr lang="en-US" altLang="zh-CN" dirty="0">
              <a:solidFill>
                <a:schemeClr val="bg1"/>
              </a:solidFill>
              <a:latin typeface="方正小标宋简体" panose="02010601030101010101" pitchFamily="2" charset="-122"/>
              <a:ea typeface="方正小标宋简体" panose="02010601030101010101" pitchFamily="2" charset="-122"/>
            </a:endParaRPr>
          </a:p>
          <a:p>
            <a:pPr algn="l">
              <a:lnSpc>
                <a:spcPts val="2100"/>
              </a:lnSpc>
            </a:pPr>
            <a:endParaRPr lang="en-US" altLang="zh-CN" dirty="0">
              <a:solidFill>
                <a:schemeClr val="bg1"/>
              </a:solidFill>
              <a:latin typeface="方正小标宋简体" panose="02010601030101010101" pitchFamily="2" charset="-122"/>
              <a:ea typeface="方正小标宋简体" panose="02010601030101010101" pitchFamily="2" charset="-122"/>
            </a:endParaRPr>
          </a:p>
        </p:txBody>
      </p:sp>
    </p:spTree>
    <p:extLst>
      <p:ext uri="{BB962C8B-B14F-4D97-AF65-F5344CB8AC3E}">
        <p14:creationId xmlns:p14="http://schemas.microsoft.com/office/powerpoint/2010/main" val="803213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body" idx="1"/>
          </p:nvPr>
        </p:nvSpPr>
        <p:spPr>
          <a:xfrm>
            <a:off x="328309" y="187053"/>
            <a:ext cx="715847" cy="58477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CN" altLang="en-US" sz="2000" dirty="0">
                <a:latin typeface="方正小标宋简体" panose="02010601030101010101" pitchFamily="2" charset="-122"/>
                <a:ea typeface="方正小标宋简体" panose="02010601030101010101" pitchFamily="2" charset="-122"/>
              </a:rPr>
              <a:t>听力</a:t>
            </a:r>
            <a:endParaRPr lang="en-US" altLang="zh-CN" sz="2000" dirty="0">
              <a:latin typeface="方正小标宋简体" panose="02010601030101010101" pitchFamily="2" charset="-122"/>
              <a:ea typeface="方正小标宋简体" panose="02010601030101010101" pitchFamily="2" charset="-122"/>
            </a:endParaRPr>
          </a:p>
        </p:txBody>
      </p:sp>
      <p:sp>
        <p:nvSpPr>
          <p:cNvPr id="78" name="Google Shape;78;p15"/>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4" name="文本框 3">
            <a:extLst>
              <a:ext uri="{FF2B5EF4-FFF2-40B4-BE49-F238E27FC236}">
                <a16:creationId xmlns:a16="http://schemas.microsoft.com/office/drawing/2014/main" id="{0EF8F8F1-0FC0-4752-8F24-13D727AAAD0E}"/>
              </a:ext>
            </a:extLst>
          </p:cNvPr>
          <p:cNvSpPr txBox="1"/>
          <p:nvPr/>
        </p:nvSpPr>
        <p:spPr>
          <a:xfrm>
            <a:off x="389268" y="759380"/>
            <a:ext cx="3051585" cy="338554"/>
          </a:xfrm>
          <a:prstGeom prst="rect">
            <a:avLst/>
          </a:prstGeom>
          <a:noFill/>
        </p:spPr>
        <p:txBody>
          <a:bodyPr wrap="square" rtlCol="0">
            <a:spAutoFit/>
          </a:bodyPr>
          <a:lstStyle/>
          <a:p>
            <a:r>
              <a:rPr lang="zh-CN" altLang="en-US" sz="1600" dirty="0">
                <a:solidFill>
                  <a:schemeClr val="bg1"/>
                </a:solidFill>
                <a:latin typeface="方正小标宋简体" panose="02010601030101010101" pitchFamily="2" charset="-122"/>
                <a:ea typeface="方正小标宋简体" panose="02010601030101010101" pitchFamily="2" charset="-122"/>
              </a:rPr>
              <a:t>听力题目类型（都为选择题）</a:t>
            </a:r>
          </a:p>
        </p:txBody>
      </p:sp>
      <p:sp>
        <p:nvSpPr>
          <p:cNvPr id="2" name="文本框 1">
            <a:extLst>
              <a:ext uri="{FF2B5EF4-FFF2-40B4-BE49-F238E27FC236}">
                <a16:creationId xmlns:a16="http://schemas.microsoft.com/office/drawing/2014/main" id="{27EC3054-03F7-4C80-B254-DAC91FE48CA3}"/>
              </a:ext>
            </a:extLst>
          </p:cNvPr>
          <p:cNvSpPr txBox="1"/>
          <p:nvPr/>
        </p:nvSpPr>
        <p:spPr>
          <a:xfrm>
            <a:off x="511188" y="1190267"/>
            <a:ext cx="2381025" cy="3323987"/>
          </a:xfrm>
          <a:prstGeom prst="rect">
            <a:avLst/>
          </a:prstGeom>
          <a:noFill/>
        </p:spPr>
        <p:txBody>
          <a:bodyPr wrap="square" rtlCol="0">
            <a:spAutoFit/>
          </a:bodyPr>
          <a:lstStyle/>
          <a:p>
            <a:pPr algn="l"/>
            <a:r>
              <a:rPr lang="zh-CN" altLang="en-US" b="1" dirty="0">
                <a:solidFill>
                  <a:schemeClr val="bg1"/>
                </a:solidFill>
                <a:latin typeface="Times New Roman" panose="02020603050405020304" pitchFamily="18" charset="0"/>
                <a:ea typeface="+mn-ea"/>
              </a:rPr>
              <a:t>基本理解</a:t>
            </a:r>
            <a:endParaRPr lang="en-US" altLang="zh-CN" b="1" dirty="0">
              <a:solidFill>
                <a:schemeClr val="bg1"/>
              </a:solidFill>
              <a:latin typeface="Times New Roman" panose="02020603050405020304" pitchFamily="18" charset="0"/>
              <a:ea typeface="+mn-ea"/>
            </a:endParaRPr>
          </a:p>
          <a:p>
            <a:pPr algn="l"/>
            <a:r>
              <a:rPr lang="en-US" altLang="zh-CN" b="1" dirty="0">
                <a:solidFill>
                  <a:schemeClr val="bg1"/>
                </a:solidFill>
                <a:latin typeface="Times New Roman" panose="02020603050405020304" pitchFamily="18" charset="0"/>
                <a:ea typeface="+mn-ea"/>
              </a:rPr>
              <a:t>·</a:t>
            </a:r>
            <a:r>
              <a:rPr lang="zh-CN" altLang="en-US" b="1" dirty="0">
                <a:solidFill>
                  <a:schemeClr val="bg1"/>
                </a:solidFill>
                <a:latin typeface="Times New Roman" panose="02020603050405020304" pitchFamily="18" charset="0"/>
                <a:ea typeface="+mn-ea"/>
              </a:rPr>
              <a:t>内容主旨</a:t>
            </a:r>
            <a:endParaRPr lang="en-US" altLang="zh-CN" b="1" dirty="0">
              <a:solidFill>
                <a:schemeClr val="bg1"/>
              </a:solidFill>
              <a:latin typeface="Times New Roman" panose="02020603050405020304" pitchFamily="18" charset="0"/>
              <a:ea typeface="+mn-ea"/>
            </a:endParaRPr>
          </a:p>
          <a:p>
            <a:pPr algn="l"/>
            <a:r>
              <a:rPr lang="en-US" altLang="zh-CN" b="1" dirty="0">
                <a:solidFill>
                  <a:schemeClr val="bg1"/>
                </a:solidFill>
                <a:latin typeface="Times New Roman" panose="02020603050405020304" pitchFamily="18" charset="0"/>
                <a:ea typeface="+mn-ea"/>
              </a:rPr>
              <a:t>·</a:t>
            </a:r>
            <a:r>
              <a:rPr lang="zh-CN" altLang="en-US" b="1" dirty="0">
                <a:solidFill>
                  <a:schemeClr val="bg1"/>
                </a:solidFill>
                <a:latin typeface="Times New Roman" panose="02020603050405020304" pitchFamily="18" charset="0"/>
                <a:ea typeface="+mn-ea"/>
              </a:rPr>
              <a:t>目的主旨</a:t>
            </a:r>
            <a:endParaRPr lang="en-US" altLang="zh-CN" b="1" dirty="0">
              <a:solidFill>
                <a:schemeClr val="bg1"/>
              </a:solidFill>
              <a:latin typeface="Times New Roman" panose="02020603050405020304" pitchFamily="18" charset="0"/>
              <a:ea typeface="+mn-ea"/>
            </a:endParaRPr>
          </a:p>
          <a:p>
            <a:pPr algn="l"/>
            <a:r>
              <a:rPr lang="en-US" altLang="zh-CN" b="1" dirty="0">
                <a:solidFill>
                  <a:schemeClr val="bg1"/>
                </a:solidFill>
                <a:latin typeface="Times New Roman" panose="02020603050405020304" pitchFamily="18" charset="0"/>
                <a:ea typeface="+mn-ea"/>
              </a:rPr>
              <a:t>·</a:t>
            </a:r>
            <a:r>
              <a:rPr lang="zh-CN" altLang="en-US" b="1" dirty="0">
                <a:solidFill>
                  <a:schemeClr val="bg1"/>
                </a:solidFill>
                <a:latin typeface="Times New Roman" panose="02020603050405020304" pitchFamily="18" charset="0"/>
                <a:ea typeface="+mn-ea"/>
              </a:rPr>
              <a:t>细节</a:t>
            </a:r>
            <a:endParaRPr lang="en-US" altLang="zh-CN" b="1" dirty="0">
              <a:solidFill>
                <a:schemeClr val="bg1"/>
              </a:solidFill>
              <a:latin typeface="Times New Roman" panose="02020603050405020304" pitchFamily="18" charset="0"/>
              <a:ea typeface="+mn-ea"/>
            </a:endParaRPr>
          </a:p>
          <a:p>
            <a:pPr algn="l"/>
            <a:endParaRPr lang="en-US" altLang="zh-CN" b="1" dirty="0">
              <a:solidFill>
                <a:schemeClr val="bg1"/>
              </a:solidFill>
              <a:latin typeface="Times New Roman" panose="02020603050405020304" pitchFamily="18" charset="0"/>
              <a:ea typeface="+mn-ea"/>
            </a:endParaRPr>
          </a:p>
          <a:p>
            <a:pPr algn="l"/>
            <a:r>
              <a:rPr lang="zh-CN" altLang="en-US" b="1" dirty="0">
                <a:solidFill>
                  <a:schemeClr val="bg1"/>
                </a:solidFill>
                <a:latin typeface="Times New Roman" panose="02020603050405020304" pitchFamily="18" charset="0"/>
                <a:ea typeface="+mn-ea"/>
              </a:rPr>
              <a:t>情景理解</a:t>
            </a:r>
            <a:endParaRPr lang="en-US" altLang="zh-CN" b="1" dirty="0">
              <a:solidFill>
                <a:schemeClr val="bg1"/>
              </a:solidFill>
              <a:latin typeface="Times New Roman" panose="02020603050405020304" pitchFamily="18" charset="0"/>
              <a:ea typeface="+mn-ea"/>
            </a:endParaRPr>
          </a:p>
          <a:p>
            <a:pPr algn="l"/>
            <a:r>
              <a:rPr lang="en-US" altLang="zh-CN" b="1" dirty="0">
                <a:solidFill>
                  <a:schemeClr val="bg1"/>
                </a:solidFill>
                <a:latin typeface="Times New Roman" panose="02020603050405020304" pitchFamily="18" charset="0"/>
                <a:ea typeface="+mn-ea"/>
              </a:rPr>
              <a:t>·</a:t>
            </a:r>
            <a:r>
              <a:rPr lang="zh-CN" altLang="en-US" b="1" dirty="0">
                <a:solidFill>
                  <a:schemeClr val="bg1"/>
                </a:solidFill>
                <a:latin typeface="Times New Roman" panose="02020603050405020304" pitchFamily="18" charset="0"/>
                <a:ea typeface="+mn-ea"/>
              </a:rPr>
              <a:t>句子功能题</a:t>
            </a:r>
            <a:endParaRPr lang="en-US" altLang="zh-CN" b="1" dirty="0">
              <a:solidFill>
                <a:schemeClr val="bg1"/>
              </a:solidFill>
              <a:latin typeface="Times New Roman" panose="02020603050405020304" pitchFamily="18" charset="0"/>
              <a:ea typeface="+mn-ea"/>
            </a:endParaRPr>
          </a:p>
          <a:p>
            <a:pPr algn="l"/>
            <a:r>
              <a:rPr lang="en-US" altLang="zh-CN" b="1" dirty="0">
                <a:solidFill>
                  <a:schemeClr val="bg1"/>
                </a:solidFill>
                <a:latin typeface="Times New Roman" panose="02020603050405020304" pitchFamily="18" charset="0"/>
                <a:ea typeface="+mn-ea"/>
              </a:rPr>
              <a:t>·</a:t>
            </a:r>
            <a:r>
              <a:rPr lang="zh-CN" altLang="en-US" b="1" dirty="0">
                <a:solidFill>
                  <a:schemeClr val="bg1"/>
                </a:solidFill>
                <a:latin typeface="Times New Roman" panose="02020603050405020304" pitchFamily="18" charset="0"/>
                <a:ea typeface="+mn-ea"/>
              </a:rPr>
              <a:t>态度题</a:t>
            </a:r>
            <a:endParaRPr lang="en-US" altLang="zh-CN" b="1" dirty="0">
              <a:solidFill>
                <a:schemeClr val="bg1"/>
              </a:solidFill>
              <a:latin typeface="Times New Roman" panose="02020603050405020304" pitchFamily="18" charset="0"/>
              <a:ea typeface="+mn-ea"/>
            </a:endParaRPr>
          </a:p>
          <a:p>
            <a:pPr algn="l"/>
            <a:endParaRPr lang="en-US" altLang="zh-CN" b="1" dirty="0">
              <a:solidFill>
                <a:schemeClr val="bg1"/>
              </a:solidFill>
              <a:latin typeface="Times New Roman" panose="02020603050405020304" pitchFamily="18" charset="0"/>
              <a:ea typeface="+mn-ea"/>
            </a:endParaRPr>
          </a:p>
          <a:p>
            <a:pPr algn="l"/>
            <a:r>
              <a:rPr lang="zh-CN" altLang="en-US" b="1" dirty="0">
                <a:solidFill>
                  <a:schemeClr val="bg1"/>
                </a:solidFill>
                <a:latin typeface="Times New Roman" panose="02020603050405020304" pitchFamily="18" charset="0"/>
                <a:ea typeface="+mn-ea"/>
              </a:rPr>
              <a:t>整合信息</a:t>
            </a:r>
            <a:endParaRPr lang="en-US" altLang="zh-CN" b="1" dirty="0">
              <a:solidFill>
                <a:schemeClr val="bg1"/>
              </a:solidFill>
              <a:latin typeface="Times New Roman" panose="02020603050405020304" pitchFamily="18" charset="0"/>
              <a:ea typeface="+mn-ea"/>
            </a:endParaRPr>
          </a:p>
          <a:p>
            <a:pPr algn="l"/>
            <a:r>
              <a:rPr lang="en-US" altLang="zh-CN" b="1" dirty="0">
                <a:solidFill>
                  <a:schemeClr val="bg1"/>
                </a:solidFill>
                <a:latin typeface="Times New Roman" panose="02020603050405020304" pitchFamily="18" charset="0"/>
                <a:ea typeface="+mn-ea"/>
              </a:rPr>
              <a:t>·</a:t>
            </a:r>
            <a:r>
              <a:rPr lang="zh-CN" altLang="en-US" b="1" dirty="0">
                <a:solidFill>
                  <a:schemeClr val="bg1"/>
                </a:solidFill>
                <a:latin typeface="Times New Roman" panose="02020603050405020304" pitchFamily="18" charset="0"/>
                <a:ea typeface="+mn-ea"/>
              </a:rPr>
              <a:t>组织结构题</a:t>
            </a:r>
            <a:endParaRPr lang="en-US" altLang="zh-CN" b="1" dirty="0">
              <a:solidFill>
                <a:schemeClr val="bg1"/>
              </a:solidFill>
              <a:latin typeface="Times New Roman" panose="02020603050405020304" pitchFamily="18" charset="0"/>
              <a:ea typeface="+mn-ea"/>
            </a:endParaRPr>
          </a:p>
          <a:p>
            <a:pPr algn="l"/>
            <a:r>
              <a:rPr lang="en-US" altLang="zh-CN" b="1" dirty="0">
                <a:solidFill>
                  <a:schemeClr val="bg1"/>
                </a:solidFill>
                <a:latin typeface="Times New Roman" panose="02020603050405020304" pitchFamily="18" charset="0"/>
                <a:ea typeface="+mn-ea"/>
              </a:rPr>
              <a:t>·</a:t>
            </a:r>
            <a:r>
              <a:rPr lang="zh-CN" altLang="en-US" b="1" dirty="0">
                <a:solidFill>
                  <a:schemeClr val="bg1"/>
                </a:solidFill>
                <a:latin typeface="Times New Roman" panose="02020603050405020304" pitchFamily="18" charset="0"/>
                <a:ea typeface="+mn-ea"/>
              </a:rPr>
              <a:t>连接内容题</a:t>
            </a:r>
            <a:endParaRPr lang="en-US" altLang="zh-CN" b="1" dirty="0">
              <a:solidFill>
                <a:schemeClr val="bg1"/>
              </a:solidFill>
              <a:latin typeface="Times New Roman" panose="02020603050405020304" pitchFamily="18" charset="0"/>
              <a:ea typeface="+mn-ea"/>
            </a:endParaRPr>
          </a:p>
          <a:p>
            <a:pPr algn="l"/>
            <a:r>
              <a:rPr lang="en-US" altLang="zh-CN" b="1" dirty="0">
                <a:solidFill>
                  <a:schemeClr val="bg1"/>
                </a:solidFill>
                <a:latin typeface="Times New Roman" panose="02020603050405020304" pitchFamily="18" charset="0"/>
                <a:ea typeface="+mn-ea"/>
              </a:rPr>
              <a:t>·</a:t>
            </a:r>
            <a:r>
              <a:rPr lang="zh-CN" altLang="en-US" b="1" dirty="0">
                <a:solidFill>
                  <a:schemeClr val="bg1"/>
                </a:solidFill>
                <a:latin typeface="Times New Roman" panose="02020603050405020304" pitchFamily="18" charset="0"/>
                <a:ea typeface="+mn-ea"/>
              </a:rPr>
              <a:t>推论题</a:t>
            </a:r>
            <a:endParaRPr lang="en-US" altLang="zh-CN" b="1" dirty="0">
              <a:solidFill>
                <a:schemeClr val="bg1"/>
              </a:solidFill>
              <a:latin typeface="Times New Roman" panose="02020603050405020304" pitchFamily="18" charset="0"/>
              <a:ea typeface="+mn-ea"/>
            </a:endParaRPr>
          </a:p>
          <a:p>
            <a:pPr algn="l"/>
            <a:endParaRPr lang="en-US" altLang="zh-CN" b="1" dirty="0">
              <a:solidFill>
                <a:schemeClr val="bg1"/>
              </a:solidFill>
              <a:latin typeface="Times New Roman" panose="02020603050405020304" pitchFamily="18" charset="0"/>
              <a:ea typeface="+mn-ea"/>
            </a:endParaRPr>
          </a:p>
          <a:p>
            <a:pPr algn="l"/>
            <a:endParaRPr lang="en-US" altLang="zh-CN" b="1" dirty="0">
              <a:solidFill>
                <a:schemeClr val="bg1"/>
              </a:solidFill>
              <a:latin typeface="Times New Roman" panose="02020603050405020304" pitchFamily="18" charset="0"/>
              <a:ea typeface="+mn-ea"/>
            </a:endParaRPr>
          </a:p>
        </p:txBody>
      </p:sp>
      <p:sp>
        <p:nvSpPr>
          <p:cNvPr id="6" name="文本框 5">
            <a:extLst>
              <a:ext uri="{FF2B5EF4-FFF2-40B4-BE49-F238E27FC236}">
                <a16:creationId xmlns:a16="http://schemas.microsoft.com/office/drawing/2014/main" id="{6CEF3EC5-7FFB-4D20-BA0C-72A63A457576}"/>
              </a:ext>
            </a:extLst>
          </p:cNvPr>
          <p:cNvSpPr txBox="1"/>
          <p:nvPr/>
        </p:nvSpPr>
        <p:spPr>
          <a:xfrm>
            <a:off x="4041019" y="759380"/>
            <a:ext cx="2893181" cy="338554"/>
          </a:xfrm>
          <a:prstGeom prst="rect">
            <a:avLst/>
          </a:prstGeom>
          <a:noFill/>
        </p:spPr>
        <p:txBody>
          <a:bodyPr wrap="square" rtlCol="0">
            <a:spAutoFit/>
          </a:bodyPr>
          <a:lstStyle/>
          <a:p>
            <a:r>
              <a:rPr lang="zh-CN" altLang="en-US" sz="1600" dirty="0">
                <a:solidFill>
                  <a:schemeClr val="bg1"/>
                </a:solidFill>
                <a:latin typeface="方正小标宋简体" panose="02010601030101010101" pitchFamily="2" charset="-122"/>
                <a:ea typeface="方正小标宋简体" panose="02010601030101010101" pitchFamily="2" charset="-122"/>
              </a:rPr>
              <a:t>听力材料类型</a:t>
            </a:r>
          </a:p>
        </p:txBody>
      </p:sp>
      <p:sp>
        <p:nvSpPr>
          <p:cNvPr id="7" name="文本框 6">
            <a:extLst>
              <a:ext uri="{FF2B5EF4-FFF2-40B4-BE49-F238E27FC236}">
                <a16:creationId xmlns:a16="http://schemas.microsoft.com/office/drawing/2014/main" id="{D92A7405-1E14-4078-A7D4-680D210D9BC1}"/>
              </a:ext>
            </a:extLst>
          </p:cNvPr>
          <p:cNvSpPr txBox="1"/>
          <p:nvPr/>
        </p:nvSpPr>
        <p:spPr>
          <a:xfrm>
            <a:off x="4041019" y="1097934"/>
            <a:ext cx="3281108" cy="3108543"/>
          </a:xfrm>
          <a:prstGeom prst="rect">
            <a:avLst/>
          </a:prstGeom>
          <a:noFill/>
        </p:spPr>
        <p:txBody>
          <a:bodyPr wrap="square" rtlCol="0">
            <a:spAutoFit/>
          </a:bodyPr>
          <a:lstStyle/>
          <a:p>
            <a:pPr algn="l"/>
            <a:r>
              <a:rPr lang="zh-CN" altLang="en-US" b="1" dirty="0">
                <a:solidFill>
                  <a:schemeClr val="bg1"/>
                </a:solidFill>
                <a:latin typeface="Times New Roman" panose="02020603050405020304" pitchFamily="18" charset="0"/>
                <a:ea typeface="宋体" panose="02010600030101010101" pitchFamily="2" charset="-122"/>
              </a:rPr>
              <a:t>对话</a:t>
            </a:r>
            <a:r>
              <a:rPr lang="en-US" altLang="zh-CN" b="1" dirty="0">
                <a:solidFill>
                  <a:schemeClr val="bg1"/>
                </a:solidFill>
                <a:latin typeface="Times New Roman" panose="02020603050405020304" pitchFamily="18" charset="0"/>
                <a:ea typeface="宋体" panose="02010600030101010101" pitchFamily="2" charset="-122"/>
              </a:rPr>
              <a:t> Conversation</a:t>
            </a:r>
          </a:p>
          <a:p>
            <a:pPr algn="l"/>
            <a:endParaRPr lang="en-US" altLang="zh-CN" b="1" dirty="0">
              <a:solidFill>
                <a:schemeClr val="bg1"/>
              </a:solidFill>
              <a:latin typeface="Times New Roman" panose="02020603050405020304" pitchFamily="18" charset="0"/>
              <a:ea typeface="宋体" panose="02010600030101010101" pitchFamily="2" charset="-122"/>
            </a:endParaRPr>
          </a:p>
          <a:p>
            <a:pPr algn="l"/>
            <a:r>
              <a:rPr lang="zh-CN" altLang="en-US" b="1" dirty="0">
                <a:solidFill>
                  <a:schemeClr val="bg1"/>
                </a:solidFill>
                <a:latin typeface="Times New Roman" panose="02020603050405020304" pitchFamily="18" charset="0"/>
                <a:ea typeface="宋体" panose="02010600030101010101" pitchFamily="2" charset="-122"/>
              </a:rPr>
              <a:t>图书馆与书店</a:t>
            </a:r>
            <a:endParaRPr lang="en-US" altLang="zh-CN" b="1" dirty="0">
              <a:solidFill>
                <a:schemeClr val="bg1"/>
              </a:solidFill>
              <a:latin typeface="Times New Roman" panose="02020603050405020304" pitchFamily="18" charset="0"/>
              <a:ea typeface="宋体" panose="02010600030101010101" pitchFamily="2" charset="-122"/>
            </a:endParaRPr>
          </a:p>
          <a:p>
            <a:pPr algn="l"/>
            <a:r>
              <a:rPr lang="zh-CN" altLang="en-US" b="1" dirty="0">
                <a:solidFill>
                  <a:schemeClr val="bg1"/>
                </a:solidFill>
                <a:latin typeface="Times New Roman" panose="02020603050405020304" pitchFamily="18" charset="0"/>
                <a:ea typeface="宋体" panose="02010600030101010101" pitchFamily="2" charset="-122"/>
              </a:rPr>
              <a:t>课程</a:t>
            </a:r>
            <a:endParaRPr lang="en-US" altLang="zh-CN" b="1" dirty="0">
              <a:solidFill>
                <a:schemeClr val="bg1"/>
              </a:solidFill>
              <a:latin typeface="Times New Roman" panose="02020603050405020304" pitchFamily="18" charset="0"/>
              <a:ea typeface="宋体" panose="02010600030101010101" pitchFamily="2" charset="-122"/>
            </a:endParaRPr>
          </a:p>
          <a:p>
            <a:pPr algn="l"/>
            <a:r>
              <a:rPr lang="zh-CN" altLang="en-US" b="1" dirty="0">
                <a:solidFill>
                  <a:schemeClr val="bg1"/>
                </a:solidFill>
                <a:latin typeface="Times New Roman" panose="02020603050405020304" pitchFamily="18" charset="0"/>
                <a:ea typeface="宋体" panose="02010600030101010101" pitchFamily="2" charset="-122"/>
              </a:rPr>
              <a:t>生活日常</a:t>
            </a:r>
            <a:endParaRPr lang="en-US" altLang="zh-CN" b="1" dirty="0">
              <a:solidFill>
                <a:schemeClr val="bg1"/>
              </a:solidFill>
              <a:latin typeface="Times New Roman" panose="02020603050405020304" pitchFamily="18" charset="0"/>
              <a:ea typeface="宋体" panose="02010600030101010101" pitchFamily="2" charset="-122"/>
            </a:endParaRPr>
          </a:p>
          <a:p>
            <a:pPr algn="l"/>
            <a:r>
              <a:rPr lang="zh-CN" altLang="en-US" b="1" dirty="0">
                <a:solidFill>
                  <a:schemeClr val="bg1"/>
                </a:solidFill>
                <a:latin typeface="Times New Roman" panose="02020603050405020304" pitchFamily="18" charset="0"/>
                <a:ea typeface="宋体" panose="02010600030101010101" pitchFamily="2" charset="-122"/>
              </a:rPr>
              <a:t>师生讨论</a:t>
            </a:r>
            <a:endParaRPr lang="en-US" altLang="zh-CN" b="1" dirty="0">
              <a:solidFill>
                <a:schemeClr val="bg1"/>
              </a:solidFill>
              <a:latin typeface="Times New Roman" panose="02020603050405020304" pitchFamily="18" charset="0"/>
              <a:ea typeface="宋体" panose="02010600030101010101" pitchFamily="2" charset="-122"/>
            </a:endParaRPr>
          </a:p>
          <a:p>
            <a:pPr algn="l"/>
            <a:endParaRPr lang="en-US" altLang="zh-CN" b="1" dirty="0">
              <a:solidFill>
                <a:schemeClr val="bg1"/>
              </a:solidFill>
              <a:latin typeface="Times New Roman" panose="02020603050405020304" pitchFamily="18" charset="0"/>
              <a:ea typeface="宋体" panose="02010600030101010101" pitchFamily="2" charset="-122"/>
            </a:endParaRPr>
          </a:p>
          <a:p>
            <a:pPr algn="l"/>
            <a:r>
              <a:rPr lang="zh-CN" altLang="en-US" b="1" dirty="0">
                <a:solidFill>
                  <a:schemeClr val="bg1"/>
                </a:solidFill>
                <a:latin typeface="Times New Roman" panose="02020603050405020304" pitchFamily="18" charset="0"/>
                <a:ea typeface="宋体" panose="02010600030101010101" pitchFamily="2" charset="-122"/>
              </a:rPr>
              <a:t>讲座 </a:t>
            </a:r>
            <a:r>
              <a:rPr lang="en-US" altLang="zh-CN" b="1" dirty="0">
                <a:solidFill>
                  <a:schemeClr val="bg1"/>
                </a:solidFill>
                <a:latin typeface="Times New Roman" panose="02020603050405020304" pitchFamily="18" charset="0"/>
                <a:ea typeface="宋体" panose="02010600030101010101" pitchFamily="2" charset="-122"/>
              </a:rPr>
              <a:t>Lecture</a:t>
            </a:r>
          </a:p>
          <a:p>
            <a:pPr algn="l"/>
            <a:endParaRPr lang="en-US" altLang="zh-CN" b="1" dirty="0">
              <a:solidFill>
                <a:schemeClr val="bg1"/>
              </a:solidFill>
              <a:latin typeface="Times New Roman" panose="02020603050405020304" pitchFamily="18" charset="0"/>
              <a:ea typeface="宋体" panose="02010600030101010101" pitchFamily="2" charset="-122"/>
            </a:endParaRPr>
          </a:p>
          <a:p>
            <a:pPr algn="l"/>
            <a:r>
              <a:rPr lang="zh-CN" altLang="en-US" b="1" dirty="0">
                <a:solidFill>
                  <a:schemeClr val="bg1"/>
                </a:solidFill>
                <a:latin typeface="Times New Roman" panose="02020603050405020304" pitchFamily="18" charset="0"/>
                <a:ea typeface="宋体" panose="02010600030101010101" pitchFamily="2" charset="-122"/>
              </a:rPr>
              <a:t>商业、历史、考古学、心理学、人类学、哲学、艺术学</a:t>
            </a:r>
            <a:endParaRPr lang="en-US" altLang="zh-CN" b="1" dirty="0">
              <a:solidFill>
                <a:schemeClr val="bg1"/>
              </a:solidFill>
              <a:latin typeface="Times New Roman" panose="02020603050405020304" pitchFamily="18" charset="0"/>
              <a:ea typeface="宋体" panose="02010600030101010101" pitchFamily="2" charset="-122"/>
            </a:endParaRPr>
          </a:p>
          <a:p>
            <a:pPr algn="l"/>
            <a:endParaRPr lang="en-US" altLang="zh-CN" b="1" dirty="0">
              <a:solidFill>
                <a:schemeClr val="bg1"/>
              </a:solidFill>
              <a:latin typeface="Times New Roman" panose="02020603050405020304" pitchFamily="18" charset="0"/>
              <a:ea typeface="宋体" panose="02010600030101010101" pitchFamily="2" charset="-122"/>
            </a:endParaRPr>
          </a:p>
          <a:p>
            <a:pPr algn="l"/>
            <a:r>
              <a:rPr lang="zh-CN" altLang="en-US" b="1" dirty="0">
                <a:solidFill>
                  <a:schemeClr val="bg1"/>
                </a:solidFill>
                <a:latin typeface="Times New Roman" panose="02020603050405020304" pitchFamily="18" charset="0"/>
                <a:ea typeface="宋体" panose="02010600030101010101" pitchFamily="2" charset="-122"/>
              </a:rPr>
              <a:t>地理学、天文学、环境科学、化学、物理学、生命科学、文学、建筑学</a:t>
            </a:r>
            <a:endParaRPr lang="en-US" altLang="zh-CN" b="1" dirty="0">
              <a:solidFill>
                <a:schemeClr val="bg1"/>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687769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body" idx="1"/>
          </p:nvPr>
        </p:nvSpPr>
        <p:spPr>
          <a:xfrm>
            <a:off x="328309" y="187053"/>
            <a:ext cx="715847" cy="58477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CN" altLang="en-US" sz="2000" dirty="0">
                <a:latin typeface="方正小标宋简体" panose="02010601030101010101" pitchFamily="2" charset="-122"/>
                <a:ea typeface="方正小标宋简体" panose="02010601030101010101" pitchFamily="2" charset="-122"/>
              </a:rPr>
              <a:t>听力</a:t>
            </a:r>
            <a:endParaRPr lang="en-US" altLang="zh-CN" sz="2000" dirty="0">
              <a:latin typeface="方正小标宋简体" panose="02010601030101010101" pitchFamily="2" charset="-122"/>
              <a:ea typeface="方正小标宋简体" panose="02010601030101010101" pitchFamily="2" charset="-122"/>
            </a:endParaRPr>
          </a:p>
        </p:txBody>
      </p:sp>
      <p:sp>
        <p:nvSpPr>
          <p:cNvPr id="78" name="Google Shape;78;p15"/>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4" name="文本框 3">
            <a:extLst>
              <a:ext uri="{FF2B5EF4-FFF2-40B4-BE49-F238E27FC236}">
                <a16:creationId xmlns:a16="http://schemas.microsoft.com/office/drawing/2014/main" id="{0EF8F8F1-0FC0-4752-8F24-13D727AAAD0E}"/>
              </a:ext>
            </a:extLst>
          </p:cNvPr>
          <p:cNvSpPr txBox="1"/>
          <p:nvPr/>
        </p:nvSpPr>
        <p:spPr>
          <a:xfrm>
            <a:off x="389268" y="759380"/>
            <a:ext cx="7771532" cy="338554"/>
          </a:xfrm>
          <a:prstGeom prst="rect">
            <a:avLst/>
          </a:prstGeom>
          <a:noFill/>
        </p:spPr>
        <p:txBody>
          <a:bodyPr wrap="square" rtlCol="0">
            <a:spAutoFit/>
          </a:bodyPr>
          <a:lstStyle/>
          <a:p>
            <a:r>
              <a:rPr lang="zh-CN" altLang="en-US" sz="1600" dirty="0">
                <a:solidFill>
                  <a:schemeClr val="bg1"/>
                </a:solidFill>
                <a:latin typeface="方正小标宋简体" panose="02010601030101010101" pitchFamily="2" charset="-122"/>
                <a:ea typeface="方正小标宋简体" panose="02010601030101010101" pitchFamily="2" charset="-122"/>
              </a:rPr>
              <a:t>听力题目类型（本质都为选择题）</a:t>
            </a:r>
          </a:p>
        </p:txBody>
      </p:sp>
      <p:sp>
        <p:nvSpPr>
          <p:cNvPr id="2" name="文本框 1">
            <a:extLst>
              <a:ext uri="{FF2B5EF4-FFF2-40B4-BE49-F238E27FC236}">
                <a16:creationId xmlns:a16="http://schemas.microsoft.com/office/drawing/2014/main" id="{27EC3054-03F7-4C80-B254-DAC91FE48CA3}"/>
              </a:ext>
            </a:extLst>
          </p:cNvPr>
          <p:cNvSpPr txBox="1"/>
          <p:nvPr/>
        </p:nvSpPr>
        <p:spPr>
          <a:xfrm>
            <a:off x="511188" y="1190267"/>
            <a:ext cx="7448248" cy="3323987"/>
          </a:xfrm>
          <a:prstGeom prst="rect">
            <a:avLst/>
          </a:prstGeom>
          <a:noFill/>
        </p:spPr>
        <p:txBody>
          <a:bodyPr wrap="square" rtlCol="0">
            <a:spAutoFit/>
          </a:bodyPr>
          <a:lstStyle/>
          <a:p>
            <a:pPr algn="l"/>
            <a:r>
              <a:rPr lang="zh-CN" altLang="en-US" sz="1600" b="1" dirty="0">
                <a:solidFill>
                  <a:schemeClr val="bg1"/>
                </a:solidFill>
                <a:latin typeface="Times New Roman" panose="02020603050405020304" pitchFamily="18" charset="0"/>
                <a:ea typeface="+mn-ea"/>
              </a:rPr>
              <a:t>基本理解</a:t>
            </a:r>
            <a:endParaRPr lang="en-US" altLang="zh-CN" sz="1600" b="1" dirty="0">
              <a:solidFill>
                <a:schemeClr val="bg1"/>
              </a:solidFill>
              <a:latin typeface="Times New Roman" panose="02020603050405020304" pitchFamily="18" charset="0"/>
              <a:ea typeface="+mn-ea"/>
            </a:endParaRPr>
          </a:p>
          <a:p>
            <a:pPr algn="l"/>
            <a:endParaRPr lang="en-US" altLang="zh-CN" b="1" dirty="0">
              <a:solidFill>
                <a:schemeClr val="bg1"/>
              </a:solidFill>
              <a:latin typeface="Times New Roman" panose="02020603050405020304" pitchFamily="18" charset="0"/>
              <a:ea typeface="+mn-ea"/>
            </a:endParaRPr>
          </a:p>
          <a:p>
            <a:pPr algn="l"/>
            <a:r>
              <a:rPr lang="en-US" altLang="zh-CN" b="1" dirty="0">
                <a:solidFill>
                  <a:schemeClr val="bg1"/>
                </a:solidFill>
                <a:latin typeface="Times New Roman" panose="02020603050405020304" pitchFamily="18" charset="0"/>
                <a:ea typeface="+mn-ea"/>
              </a:rPr>
              <a:t>·</a:t>
            </a:r>
            <a:r>
              <a:rPr lang="zh-CN" altLang="en-US" b="1" dirty="0">
                <a:solidFill>
                  <a:schemeClr val="bg1"/>
                </a:solidFill>
                <a:latin typeface="Times New Roman" panose="02020603050405020304" pitchFamily="18" charset="0"/>
                <a:ea typeface="+mn-ea"/>
              </a:rPr>
              <a:t>内容主旨</a:t>
            </a:r>
            <a:endParaRPr lang="en-US" altLang="zh-CN" b="1" dirty="0">
              <a:solidFill>
                <a:schemeClr val="bg1"/>
              </a:solidFill>
              <a:latin typeface="Times New Roman" panose="02020603050405020304" pitchFamily="18" charset="0"/>
              <a:ea typeface="+mn-ea"/>
            </a:endParaRPr>
          </a:p>
          <a:p>
            <a:pPr algn="l"/>
            <a:r>
              <a:rPr lang="en-US" altLang="zh-CN" dirty="0">
                <a:solidFill>
                  <a:schemeClr val="bg1"/>
                </a:solidFill>
                <a:latin typeface="Times New Roman" panose="02020603050405020304" pitchFamily="18" charset="0"/>
                <a:ea typeface="+mn-ea"/>
              </a:rPr>
              <a:t>What is the lecture/conversation mainly about?</a:t>
            </a:r>
          </a:p>
          <a:p>
            <a:pPr algn="l"/>
            <a:endParaRPr lang="en-US" altLang="zh-CN" b="1" dirty="0">
              <a:solidFill>
                <a:schemeClr val="bg1"/>
              </a:solidFill>
              <a:latin typeface="Times New Roman" panose="02020603050405020304" pitchFamily="18" charset="0"/>
              <a:ea typeface="+mn-ea"/>
            </a:endParaRPr>
          </a:p>
          <a:p>
            <a:pPr algn="l"/>
            <a:r>
              <a:rPr lang="en-US" altLang="zh-CN" b="1" dirty="0">
                <a:solidFill>
                  <a:schemeClr val="bg1"/>
                </a:solidFill>
                <a:latin typeface="Times New Roman" panose="02020603050405020304" pitchFamily="18" charset="0"/>
                <a:ea typeface="+mn-ea"/>
              </a:rPr>
              <a:t>·</a:t>
            </a:r>
            <a:r>
              <a:rPr lang="zh-CN" altLang="en-US" b="1" dirty="0">
                <a:solidFill>
                  <a:schemeClr val="bg1"/>
                </a:solidFill>
                <a:latin typeface="Times New Roman" panose="02020603050405020304" pitchFamily="18" charset="0"/>
                <a:ea typeface="+mn-ea"/>
              </a:rPr>
              <a:t>目的主旨</a:t>
            </a:r>
            <a:endParaRPr lang="en-US" altLang="zh-CN" b="1" dirty="0">
              <a:solidFill>
                <a:schemeClr val="bg1"/>
              </a:solidFill>
              <a:latin typeface="Times New Roman" panose="02020603050405020304" pitchFamily="18" charset="0"/>
              <a:ea typeface="+mn-ea"/>
            </a:endParaRPr>
          </a:p>
          <a:p>
            <a:pPr algn="l"/>
            <a:r>
              <a:rPr lang="en-US" altLang="zh-CN" dirty="0">
                <a:solidFill>
                  <a:schemeClr val="bg1"/>
                </a:solidFill>
                <a:latin typeface="Times New Roman" panose="02020603050405020304" pitchFamily="18" charset="0"/>
                <a:ea typeface="+mn-ea"/>
              </a:rPr>
              <a:t>Why does the student visit the professor? </a:t>
            </a:r>
            <a:r>
              <a:rPr lang="zh-CN" altLang="en-US" dirty="0">
                <a:solidFill>
                  <a:schemeClr val="bg1"/>
                </a:solidFill>
                <a:latin typeface="Times New Roman" panose="02020603050405020304" pitchFamily="18" charset="0"/>
                <a:ea typeface="+mn-ea"/>
              </a:rPr>
              <a:t>（理由不定时出现，开门见山或迂回婉转）</a:t>
            </a:r>
            <a:endParaRPr lang="en-US" altLang="zh-CN" dirty="0">
              <a:solidFill>
                <a:schemeClr val="bg1"/>
              </a:solidFill>
              <a:latin typeface="Times New Roman" panose="02020603050405020304" pitchFamily="18" charset="0"/>
              <a:ea typeface="+mn-ea"/>
            </a:endParaRPr>
          </a:p>
          <a:p>
            <a:pPr algn="l"/>
            <a:r>
              <a:rPr lang="en-US" altLang="zh-CN" dirty="0">
                <a:solidFill>
                  <a:schemeClr val="bg1"/>
                </a:solidFill>
                <a:latin typeface="Times New Roman" panose="02020603050405020304" pitchFamily="18" charset="0"/>
                <a:ea typeface="+mn-ea"/>
              </a:rPr>
              <a:t>Why did the professor ask to see the student? </a:t>
            </a:r>
          </a:p>
          <a:p>
            <a:pPr algn="l"/>
            <a:endParaRPr lang="en-US" altLang="zh-CN" dirty="0">
              <a:solidFill>
                <a:schemeClr val="bg1"/>
              </a:solidFill>
              <a:latin typeface="Times New Roman" panose="02020603050405020304" pitchFamily="18" charset="0"/>
              <a:ea typeface="+mn-ea"/>
            </a:endParaRPr>
          </a:p>
          <a:p>
            <a:pPr algn="l"/>
            <a:r>
              <a:rPr lang="en-US" altLang="zh-CN" dirty="0">
                <a:solidFill>
                  <a:schemeClr val="bg1"/>
                </a:solidFill>
                <a:latin typeface="Times New Roman" panose="02020603050405020304" pitchFamily="18" charset="0"/>
                <a:ea typeface="+mn-ea"/>
              </a:rPr>
              <a:t>What is the purpose of the lecture? </a:t>
            </a:r>
            <a:r>
              <a:rPr lang="zh-CN" altLang="en-US" dirty="0">
                <a:solidFill>
                  <a:schemeClr val="bg1"/>
                </a:solidFill>
                <a:latin typeface="Times New Roman" panose="02020603050405020304" pitchFamily="18" charset="0"/>
                <a:ea typeface="+mn-ea"/>
              </a:rPr>
              <a:t>（对于讲座，理解其大意，分析其目的）</a:t>
            </a:r>
            <a:endParaRPr lang="en-US" altLang="zh-CN" dirty="0">
              <a:solidFill>
                <a:schemeClr val="bg1"/>
              </a:solidFill>
              <a:latin typeface="Times New Roman" panose="02020603050405020304" pitchFamily="18" charset="0"/>
              <a:ea typeface="+mn-ea"/>
            </a:endParaRPr>
          </a:p>
          <a:p>
            <a:pPr algn="l"/>
            <a:endParaRPr lang="en-US" altLang="zh-CN" dirty="0">
              <a:solidFill>
                <a:schemeClr val="bg1"/>
              </a:solidFill>
              <a:latin typeface="Times New Roman" panose="02020603050405020304" pitchFamily="18" charset="0"/>
              <a:ea typeface="+mn-ea"/>
            </a:endParaRPr>
          </a:p>
          <a:p>
            <a:pPr algn="l"/>
            <a:r>
              <a:rPr lang="en-US" altLang="zh-CN" b="1" dirty="0">
                <a:solidFill>
                  <a:schemeClr val="bg1"/>
                </a:solidFill>
                <a:latin typeface="Times New Roman" panose="02020603050405020304" pitchFamily="18" charset="0"/>
                <a:ea typeface="+mn-ea"/>
              </a:rPr>
              <a:t>·</a:t>
            </a:r>
            <a:r>
              <a:rPr lang="zh-CN" altLang="en-US" b="1" dirty="0">
                <a:solidFill>
                  <a:schemeClr val="bg1"/>
                </a:solidFill>
                <a:latin typeface="Times New Roman" panose="02020603050405020304" pitchFamily="18" charset="0"/>
                <a:ea typeface="+mn-ea"/>
              </a:rPr>
              <a:t>细节</a:t>
            </a:r>
            <a:endParaRPr lang="en-US" altLang="zh-CN" b="1" dirty="0">
              <a:solidFill>
                <a:schemeClr val="bg1"/>
              </a:solidFill>
              <a:latin typeface="Times New Roman" panose="02020603050405020304" pitchFamily="18" charset="0"/>
              <a:ea typeface="+mn-ea"/>
            </a:endParaRPr>
          </a:p>
          <a:p>
            <a:pPr algn="l"/>
            <a:r>
              <a:rPr lang="en-US" altLang="zh-CN" dirty="0">
                <a:solidFill>
                  <a:schemeClr val="bg1"/>
                </a:solidFill>
                <a:latin typeface="Times New Roman" panose="02020603050405020304" pitchFamily="18" charset="0"/>
                <a:ea typeface="+mn-ea"/>
              </a:rPr>
              <a:t>According to the professor, what is one way that X can affect Y?</a:t>
            </a:r>
          </a:p>
          <a:p>
            <a:pPr algn="l"/>
            <a:r>
              <a:rPr lang="en-US" altLang="zh-CN" dirty="0">
                <a:solidFill>
                  <a:schemeClr val="bg1"/>
                </a:solidFill>
                <a:latin typeface="Times New Roman" panose="02020603050405020304" pitchFamily="18" charset="0"/>
                <a:ea typeface="+mn-ea"/>
              </a:rPr>
              <a:t>According to the professor, what is the main problem with the X theory?</a:t>
            </a:r>
          </a:p>
          <a:p>
            <a:pPr algn="l"/>
            <a:endParaRPr lang="en-US" altLang="zh-CN" b="1" dirty="0">
              <a:solidFill>
                <a:schemeClr val="bg1"/>
              </a:solidFill>
              <a:latin typeface="Times New Roman" panose="02020603050405020304" pitchFamily="18" charset="0"/>
              <a:ea typeface="+mn-ea"/>
            </a:endParaRPr>
          </a:p>
        </p:txBody>
      </p:sp>
    </p:spTree>
    <p:extLst>
      <p:ext uri="{BB962C8B-B14F-4D97-AF65-F5344CB8AC3E}">
        <p14:creationId xmlns:p14="http://schemas.microsoft.com/office/powerpoint/2010/main" val="2074781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body" idx="1"/>
          </p:nvPr>
        </p:nvSpPr>
        <p:spPr>
          <a:xfrm>
            <a:off x="328309" y="187053"/>
            <a:ext cx="715847" cy="58477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CN" altLang="en-US" sz="2000" dirty="0">
                <a:latin typeface="方正小标宋简体" panose="02010601030101010101" pitchFamily="2" charset="-122"/>
                <a:ea typeface="方正小标宋简体" panose="02010601030101010101" pitchFamily="2" charset="-122"/>
              </a:rPr>
              <a:t>听力</a:t>
            </a:r>
            <a:endParaRPr lang="en-US" altLang="zh-CN" sz="2000" dirty="0">
              <a:latin typeface="方正小标宋简体" panose="02010601030101010101" pitchFamily="2" charset="-122"/>
              <a:ea typeface="方正小标宋简体" panose="02010601030101010101" pitchFamily="2" charset="-122"/>
            </a:endParaRPr>
          </a:p>
        </p:txBody>
      </p:sp>
      <p:sp>
        <p:nvSpPr>
          <p:cNvPr id="78" name="Google Shape;78;p15"/>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4" name="文本框 3">
            <a:extLst>
              <a:ext uri="{FF2B5EF4-FFF2-40B4-BE49-F238E27FC236}">
                <a16:creationId xmlns:a16="http://schemas.microsoft.com/office/drawing/2014/main" id="{0EF8F8F1-0FC0-4752-8F24-13D727AAAD0E}"/>
              </a:ext>
            </a:extLst>
          </p:cNvPr>
          <p:cNvSpPr txBox="1"/>
          <p:nvPr/>
        </p:nvSpPr>
        <p:spPr>
          <a:xfrm>
            <a:off x="389268" y="759380"/>
            <a:ext cx="7771532" cy="338554"/>
          </a:xfrm>
          <a:prstGeom prst="rect">
            <a:avLst/>
          </a:prstGeom>
          <a:noFill/>
        </p:spPr>
        <p:txBody>
          <a:bodyPr wrap="square" rtlCol="0">
            <a:spAutoFit/>
          </a:bodyPr>
          <a:lstStyle/>
          <a:p>
            <a:r>
              <a:rPr lang="zh-CN" altLang="en-US" sz="1600" dirty="0">
                <a:solidFill>
                  <a:schemeClr val="bg1"/>
                </a:solidFill>
                <a:latin typeface="方正小标宋简体" panose="02010601030101010101" pitchFamily="2" charset="-122"/>
                <a:ea typeface="方正小标宋简体" panose="02010601030101010101" pitchFamily="2" charset="-122"/>
              </a:rPr>
              <a:t>听力题目类型（本质都为选择题）</a:t>
            </a:r>
          </a:p>
        </p:txBody>
      </p:sp>
      <p:sp>
        <p:nvSpPr>
          <p:cNvPr id="2" name="文本框 1">
            <a:extLst>
              <a:ext uri="{FF2B5EF4-FFF2-40B4-BE49-F238E27FC236}">
                <a16:creationId xmlns:a16="http://schemas.microsoft.com/office/drawing/2014/main" id="{27EC3054-03F7-4C80-B254-DAC91FE48CA3}"/>
              </a:ext>
            </a:extLst>
          </p:cNvPr>
          <p:cNvSpPr txBox="1"/>
          <p:nvPr/>
        </p:nvSpPr>
        <p:spPr>
          <a:xfrm>
            <a:off x="511188" y="1190267"/>
            <a:ext cx="7524448" cy="2708434"/>
          </a:xfrm>
          <a:prstGeom prst="rect">
            <a:avLst/>
          </a:prstGeom>
          <a:noFill/>
        </p:spPr>
        <p:txBody>
          <a:bodyPr wrap="square" rtlCol="0">
            <a:spAutoFit/>
          </a:bodyPr>
          <a:lstStyle/>
          <a:p>
            <a:pPr algn="l"/>
            <a:r>
              <a:rPr lang="zh-CN" altLang="en-US" sz="1600" b="1" dirty="0">
                <a:solidFill>
                  <a:schemeClr val="bg1"/>
                </a:solidFill>
                <a:latin typeface="Times New Roman" panose="02020603050405020304" pitchFamily="18" charset="0"/>
                <a:ea typeface="+mn-ea"/>
              </a:rPr>
              <a:t>情景理解</a:t>
            </a:r>
            <a:endParaRPr lang="en-US" altLang="zh-CN" sz="1600" b="1" dirty="0">
              <a:solidFill>
                <a:schemeClr val="bg1"/>
              </a:solidFill>
              <a:latin typeface="Times New Roman" panose="02020603050405020304" pitchFamily="18" charset="0"/>
              <a:ea typeface="+mn-ea"/>
            </a:endParaRPr>
          </a:p>
          <a:p>
            <a:pPr algn="l"/>
            <a:endParaRPr lang="en-US" altLang="zh-CN" b="1" dirty="0">
              <a:solidFill>
                <a:schemeClr val="bg1"/>
              </a:solidFill>
              <a:latin typeface="Times New Roman" panose="02020603050405020304" pitchFamily="18" charset="0"/>
              <a:ea typeface="+mn-ea"/>
            </a:endParaRPr>
          </a:p>
          <a:p>
            <a:pPr algn="l"/>
            <a:r>
              <a:rPr lang="en-US" altLang="zh-CN" b="1" dirty="0">
                <a:solidFill>
                  <a:schemeClr val="bg1"/>
                </a:solidFill>
                <a:latin typeface="Times New Roman" panose="02020603050405020304" pitchFamily="18" charset="0"/>
                <a:ea typeface="+mn-ea"/>
              </a:rPr>
              <a:t>·</a:t>
            </a:r>
            <a:r>
              <a:rPr lang="zh-CN" altLang="en-US" b="1" dirty="0">
                <a:solidFill>
                  <a:schemeClr val="bg1"/>
                </a:solidFill>
                <a:latin typeface="Times New Roman" panose="02020603050405020304" pitchFamily="18" charset="0"/>
                <a:ea typeface="+mn-ea"/>
              </a:rPr>
              <a:t>句子功能题</a:t>
            </a:r>
            <a:endParaRPr lang="en-US" altLang="zh-CN" b="1" dirty="0">
              <a:solidFill>
                <a:schemeClr val="bg1"/>
              </a:solidFill>
              <a:latin typeface="Times New Roman" panose="02020603050405020304" pitchFamily="18" charset="0"/>
              <a:ea typeface="+mn-ea"/>
            </a:endParaRPr>
          </a:p>
          <a:p>
            <a:pPr algn="l"/>
            <a:r>
              <a:rPr lang="en-US" altLang="zh-CN" dirty="0">
                <a:solidFill>
                  <a:schemeClr val="bg1"/>
                </a:solidFill>
                <a:latin typeface="Times New Roman" panose="02020603050405020304" pitchFamily="18" charset="0"/>
                <a:ea typeface="+mn-ea"/>
              </a:rPr>
              <a:t>What does the professor imply when he says this? (replay) </a:t>
            </a:r>
            <a:r>
              <a:rPr lang="zh-CN" altLang="en-US" dirty="0">
                <a:solidFill>
                  <a:schemeClr val="bg1"/>
                </a:solidFill>
                <a:latin typeface="Times New Roman" panose="02020603050405020304" pitchFamily="18" charset="0"/>
                <a:ea typeface="+mn-ea"/>
              </a:rPr>
              <a:t>此时对应语段会播放出来</a:t>
            </a:r>
            <a:endParaRPr lang="en-US" altLang="zh-CN" dirty="0">
              <a:solidFill>
                <a:schemeClr val="bg1"/>
              </a:solidFill>
              <a:latin typeface="Times New Roman" panose="02020603050405020304" pitchFamily="18" charset="0"/>
              <a:ea typeface="+mn-ea"/>
            </a:endParaRPr>
          </a:p>
          <a:p>
            <a:pPr algn="l"/>
            <a:endParaRPr lang="en-US" altLang="zh-CN" dirty="0">
              <a:solidFill>
                <a:schemeClr val="bg1"/>
              </a:solidFill>
              <a:latin typeface="Times New Roman" panose="02020603050405020304" pitchFamily="18" charset="0"/>
              <a:ea typeface="+mn-ea"/>
            </a:endParaRPr>
          </a:p>
          <a:p>
            <a:pPr algn="l"/>
            <a:r>
              <a:rPr lang="en-US" altLang="zh-CN" dirty="0">
                <a:solidFill>
                  <a:schemeClr val="bg1"/>
                </a:solidFill>
                <a:latin typeface="Times New Roman" panose="02020603050405020304" pitchFamily="18" charset="0"/>
                <a:ea typeface="+mn-ea"/>
              </a:rPr>
              <a:t>Why does the student say this? (replay)</a:t>
            </a:r>
          </a:p>
          <a:p>
            <a:pPr algn="l"/>
            <a:endParaRPr lang="en-US" altLang="zh-CN" dirty="0">
              <a:solidFill>
                <a:schemeClr val="bg1"/>
              </a:solidFill>
              <a:latin typeface="Times New Roman" panose="02020603050405020304" pitchFamily="18" charset="0"/>
              <a:ea typeface="+mn-ea"/>
            </a:endParaRPr>
          </a:p>
          <a:p>
            <a:pPr algn="l"/>
            <a:r>
              <a:rPr lang="en-US" altLang="zh-CN" b="1" dirty="0">
                <a:solidFill>
                  <a:schemeClr val="bg1"/>
                </a:solidFill>
                <a:latin typeface="Times New Roman" panose="02020603050405020304" pitchFamily="18" charset="0"/>
                <a:ea typeface="+mn-ea"/>
              </a:rPr>
              <a:t>·</a:t>
            </a:r>
            <a:r>
              <a:rPr lang="zh-CN" altLang="en-US" b="1" dirty="0">
                <a:solidFill>
                  <a:schemeClr val="bg1"/>
                </a:solidFill>
                <a:latin typeface="Times New Roman" panose="02020603050405020304" pitchFamily="18" charset="0"/>
                <a:ea typeface="+mn-ea"/>
              </a:rPr>
              <a:t>态度题</a:t>
            </a:r>
            <a:endParaRPr lang="en-US" altLang="zh-CN" b="1" dirty="0">
              <a:solidFill>
                <a:schemeClr val="bg1"/>
              </a:solidFill>
              <a:latin typeface="Times New Roman" panose="02020603050405020304" pitchFamily="18" charset="0"/>
              <a:ea typeface="+mn-ea"/>
            </a:endParaRPr>
          </a:p>
          <a:p>
            <a:pPr algn="l"/>
            <a:r>
              <a:rPr lang="en-US" altLang="zh-CN" dirty="0">
                <a:solidFill>
                  <a:schemeClr val="bg1"/>
                </a:solidFill>
                <a:latin typeface="Times New Roman" panose="02020603050405020304" pitchFamily="18" charset="0"/>
                <a:ea typeface="+mn-ea"/>
              </a:rPr>
              <a:t>What is the professor’s attitude toward X? (</a:t>
            </a:r>
            <a:r>
              <a:rPr lang="zh-CN" altLang="en-US" dirty="0">
                <a:solidFill>
                  <a:schemeClr val="bg1"/>
                </a:solidFill>
                <a:latin typeface="Times New Roman" panose="02020603050405020304" pitchFamily="18" charset="0"/>
                <a:ea typeface="+mn-ea"/>
              </a:rPr>
              <a:t>表达可能委婉</a:t>
            </a:r>
            <a:r>
              <a:rPr lang="en-US" altLang="zh-CN" dirty="0">
                <a:solidFill>
                  <a:schemeClr val="bg1"/>
                </a:solidFill>
                <a:latin typeface="Times New Roman" panose="02020603050405020304" pitchFamily="18" charset="0"/>
                <a:ea typeface="+mn-ea"/>
              </a:rPr>
              <a:t>)</a:t>
            </a:r>
          </a:p>
          <a:p>
            <a:pPr algn="l"/>
            <a:endParaRPr lang="en-US" altLang="zh-CN" dirty="0">
              <a:solidFill>
                <a:schemeClr val="bg1"/>
              </a:solidFill>
              <a:latin typeface="Times New Roman" panose="02020603050405020304" pitchFamily="18" charset="0"/>
              <a:ea typeface="+mn-ea"/>
            </a:endParaRPr>
          </a:p>
          <a:p>
            <a:pPr algn="l"/>
            <a:r>
              <a:rPr lang="en-US" altLang="zh-CN" dirty="0">
                <a:solidFill>
                  <a:schemeClr val="bg1"/>
                </a:solidFill>
                <a:latin typeface="Times New Roman" panose="02020603050405020304" pitchFamily="18" charset="0"/>
                <a:ea typeface="+mn-ea"/>
              </a:rPr>
              <a:t>What is the professor’s opinion about X?</a:t>
            </a:r>
          </a:p>
          <a:p>
            <a:pPr algn="l"/>
            <a:endParaRPr lang="en-US" altLang="zh-CN" b="1" dirty="0">
              <a:solidFill>
                <a:schemeClr val="bg1"/>
              </a:solidFill>
              <a:latin typeface="Times New Roman" panose="02020603050405020304" pitchFamily="18" charset="0"/>
              <a:ea typeface="+mn-ea"/>
            </a:endParaRPr>
          </a:p>
        </p:txBody>
      </p:sp>
    </p:spTree>
    <p:extLst>
      <p:ext uri="{BB962C8B-B14F-4D97-AF65-F5344CB8AC3E}">
        <p14:creationId xmlns:p14="http://schemas.microsoft.com/office/powerpoint/2010/main" val="2261154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Google Shape;62;p13"/>
          <p:cNvSpPr txBox="1">
            <a:spLocks noGrp="1"/>
          </p:cNvSpPr>
          <p:nvPr>
            <p:ph type="ctrTitle" idx="4294967295"/>
          </p:nvPr>
        </p:nvSpPr>
        <p:spPr>
          <a:xfrm>
            <a:off x="3782264" y="373902"/>
            <a:ext cx="1771870" cy="105656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dirty="0"/>
              <a:t>Hello! </a:t>
            </a:r>
            <a:endParaRPr sz="3000" dirty="0"/>
          </a:p>
        </p:txBody>
      </p:sp>
      <p:sp>
        <p:nvSpPr>
          <p:cNvPr id="64" name="Google Shape;64;p13"/>
          <p:cNvSpPr txBox="1">
            <a:spLocks noGrp="1"/>
          </p:cNvSpPr>
          <p:nvPr>
            <p:ph type="body" idx="4294967295"/>
          </p:nvPr>
        </p:nvSpPr>
        <p:spPr>
          <a:xfrm>
            <a:off x="5038123" y="4420736"/>
            <a:ext cx="3834300" cy="482419"/>
          </a:xfrm>
          <a:prstGeom prst="rect">
            <a:avLst/>
          </a:prstGeom>
        </p:spPr>
        <p:txBody>
          <a:bodyPr spcFirstLastPara="1" wrap="square" lIns="91425" tIns="91425" rIns="91425" bIns="91425" anchor="b" anchorCtr="0">
            <a:noAutofit/>
          </a:bodyPr>
          <a:lstStyle/>
          <a:p>
            <a:pPr marL="0" lvl="0" indent="0" algn="r" rtl="0">
              <a:spcBef>
                <a:spcPts val="600"/>
              </a:spcBef>
              <a:spcAft>
                <a:spcPts val="0"/>
              </a:spcAft>
              <a:buNone/>
            </a:pPr>
            <a:r>
              <a:rPr lang="en" sz="1600" dirty="0"/>
              <a:t>2019</a:t>
            </a:r>
            <a:r>
              <a:rPr lang="zh-CN" altLang="en-US" sz="1600" dirty="0"/>
              <a:t>级唐敖庆班数学方向 田泽禹</a:t>
            </a:r>
            <a:endParaRPr sz="1600" dirty="0"/>
          </a:p>
        </p:txBody>
      </p:sp>
      <p:sp>
        <p:nvSpPr>
          <p:cNvPr id="65" name="Google Shape;65;p13"/>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2" name="文本框 1">
            <a:extLst>
              <a:ext uri="{FF2B5EF4-FFF2-40B4-BE49-F238E27FC236}">
                <a16:creationId xmlns:a16="http://schemas.microsoft.com/office/drawing/2014/main" id="{BE43905C-D916-41FB-BB13-F4BB18AD6E23}"/>
              </a:ext>
            </a:extLst>
          </p:cNvPr>
          <p:cNvSpPr txBox="1"/>
          <p:nvPr/>
        </p:nvSpPr>
        <p:spPr>
          <a:xfrm>
            <a:off x="476233" y="1316795"/>
            <a:ext cx="7881417" cy="2813463"/>
          </a:xfrm>
          <a:prstGeom prst="rect">
            <a:avLst/>
          </a:prstGeom>
          <a:noFill/>
        </p:spPr>
        <p:txBody>
          <a:bodyPr wrap="square" rtlCol="0">
            <a:spAutoFit/>
          </a:bodyPr>
          <a:lstStyle/>
          <a:p>
            <a:pPr algn="ctr">
              <a:lnSpc>
                <a:spcPct val="150000"/>
              </a:lnSpc>
            </a:pPr>
            <a:r>
              <a:rPr lang="zh-CN" altLang="en-US" sz="2400" dirty="0">
                <a:solidFill>
                  <a:schemeClr val="bg1"/>
                </a:solidFill>
                <a:latin typeface="方正小标宋简体" panose="02010601030101010101" pitchFamily="2" charset="-122"/>
                <a:ea typeface="方正小标宋简体" panose="02010601030101010101" pitchFamily="2" charset="-122"/>
              </a:rPr>
              <a:t>下面我将从四个方面介绍托福，并分享自己的备考经验</a:t>
            </a:r>
            <a:endParaRPr lang="en-US" altLang="zh-CN" sz="2400" dirty="0">
              <a:solidFill>
                <a:schemeClr val="bg1"/>
              </a:solidFill>
              <a:latin typeface="方正小标宋简体" panose="02010601030101010101" pitchFamily="2" charset="-122"/>
              <a:ea typeface="方正小标宋简体" panose="02010601030101010101" pitchFamily="2" charset="-122"/>
            </a:endParaRPr>
          </a:p>
          <a:p>
            <a:pPr algn="ctr">
              <a:lnSpc>
                <a:spcPct val="150000"/>
              </a:lnSpc>
            </a:pPr>
            <a:r>
              <a:rPr lang="en-US" altLang="zh-CN" sz="2400" dirty="0">
                <a:solidFill>
                  <a:schemeClr val="bg1"/>
                </a:solidFill>
                <a:latin typeface="方正小标宋简体" panose="02010601030101010101" pitchFamily="2" charset="-122"/>
                <a:ea typeface="方正小标宋简体" panose="02010601030101010101" pitchFamily="2" charset="-122"/>
              </a:rPr>
              <a:t>· </a:t>
            </a:r>
            <a:r>
              <a:rPr lang="zh-CN" altLang="en-US" sz="2400" dirty="0">
                <a:solidFill>
                  <a:schemeClr val="bg1"/>
                </a:solidFill>
                <a:latin typeface="方正小标宋简体" panose="02010601030101010101" pitchFamily="2" charset="-122"/>
                <a:ea typeface="方正小标宋简体" panose="02010601030101010101" pitchFamily="2" charset="-122"/>
              </a:rPr>
              <a:t>什么是托福，如何报考托福？</a:t>
            </a:r>
            <a:endParaRPr lang="en-US" altLang="zh-CN" sz="2400" dirty="0">
              <a:solidFill>
                <a:schemeClr val="bg1"/>
              </a:solidFill>
              <a:latin typeface="方正小标宋简体" panose="02010601030101010101" pitchFamily="2" charset="-122"/>
              <a:ea typeface="方正小标宋简体" panose="02010601030101010101" pitchFamily="2" charset="-122"/>
            </a:endParaRPr>
          </a:p>
          <a:p>
            <a:pPr algn="ctr">
              <a:lnSpc>
                <a:spcPct val="150000"/>
              </a:lnSpc>
            </a:pPr>
            <a:r>
              <a:rPr lang="en-US" altLang="zh-CN" sz="2400" dirty="0">
                <a:solidFill>
                  <a:schemeClr val="bg1"/>
                </a:solidFill>
                <a:latin typeface="方正小标宋简体" panose="02010601030101010101" pitchFamily="2" charset="-122"/>
                <a:ea typeface="方正小标宋简体" panose="02010601030101010101" pitchFamily="2" charset="-122"/>
              </a:rPr>
              <a:t>· </a:t>
            </a:r>
            <a:r>
              <a:rPr lang="zh-CN" altLang="en-US" sz="2400" dirty="0">
                <a:solidFill>
                  <a:schemeClr val="bg1"/>
                </a:solidFill>
                <a:latin typeface="方正小标宋简体" panose="02010601030101010101" pitchFamily="2" charset="-122"/>
                <a:ea typeface="方正小标宋简体" panose="02010601030101010101" pitchFamily="2" charset="-122"/>
              </a:rPr>
              <a:t>托福题型内容与托福题型改革</a:t>
            </a:r>
            <a:endParaRPr lang="en-US" altLang="zh-CN" sz="2400" dirty="0">
              <a:solidFill>
                <a:schemeClr val="bg1"/>
              </a:solidFill>
              <a:latin typeface="方正小标宋简体" panose="02010601030101010101" pitchFamily="2" charset="-122"/>
              <a:ea typeface="方正小标宋简体" panose="02010601030101010101" pitchFamily="2" charset="-122"/>
            </a:endParaRPr>
          </a:p>
          <a:p>
            <a:pPr algn="ctr">
              <a:lnSpc>
                <a:spcPct val="150000"/>
              </a:lnSpc>
            </a:pPr>
            <a:r>
              <a:rPr lang="en-US" altLang="zh-CN" sz="2400" dirty="0">
                <a:solidFill>
                  <a:schemeClr val="bg1"/>
                </a:solidFill>
                <a:latin typeface="方正小标宋简体" panose="02010601030101010101" pitchFamily="2" charset="-122"/>
                <a:ea typeface="方正小标宋简体" panose="02010601030101010101" pitchFamily="2" charset="-122"/>
              </a:rPr>
              <a:t>·</a:t>
            </a:r>
            <a:r>
              <a:rPr lang="zh-CN" altLang="en-US" sz="2400" dirty="0">
                <a:solidFill>
                  <a:schemeClr val="bg1"/>
                </a:solidFill>
                <a:latin typeface="方正小标宋简体" panose="02010601030101010101" pitchFamily="2" charset="-122"/>
                <a:ea typeface="方正小标宋简体" panose="02010601030101010101" pitchFamily="2" charset="-122"/>
              </a:rPr>
              <a:t>托福各题型分析，备考资料</a:t>
            </a:r>
            <a:endParaRPr lang="en-US" altLang="zh-CN" sz="2400" dirty="0">
              <a:solidFill>
                <a:schemeClr val="bg1"/>
              </a:solidFill>
              <a:latin typeface="方正小标宋简体" panose="02010601030101010101" pitchFamily="2" charset="-122"/>
              <a:ea typeface="方正小标宋简体" panose="02010601030101010101" pitchFamily="2" charset="-122"/>
            </a:endParaRPr>
          </a:p>
          <a:p>
            <a:pPr algn="ctr">
              <a:lnSpc>
                <a:spcPct val="150000"/>
              </a:lnSpc>
            </a:pPr>
            <a:r>
              <a:rPr lang="en-US" altLang="zh-CN" sz="2400" dirty="0">
                <a:solidFill>
                  <a:schemeClr val="bg1"/>
                </a:solidFill>
                <a:latin typeface="方正小标宋简体" panose="02010601030101010101" pitchFamily="2" charset="-122"/>
                <a:ea typeface="方正小标宋简体" panose="02010601030101010101" pitchFamily="2" charset="-122"/>
              </a:rPr>
              <a:t>·</a:t>
            </a:r>
            <a:r>
              <a:rPr lang="zh-CN" altLang="en-US" sz="2400" dirty="0">
                <a:solidFill>
                  <a:schemeClr val="bg1"/>
                </a:solidFill>
                <a:latin typeface="方正小标宋简体" panose="02010601030101010101" pitchFamily="2" charset="-122"/>
                <a:ea typeface="方正小标宋简体" panose="02010601030101010101" pitchFamily="2" charset="-122"/>
              </a:rPr>
              <a:t>托福备考个人经验</a:t>
            </a:r>
            <a:r>
              <a:rPr lang="en-US" altLang="zh-CN" sz="2400" dirty="0">
                <a:solidFill>
                  <a:schemeClr val="bg1"/>
                </a:solidFill>
                <a:latin typeface="方正小标宋简体" panose="02010601030101010101" pitchFamily="2" charset="-122"/>
                <a:ea typeface="方正小标宋简体" panose="02010601030101010101" pitchFamily="2" charset="-122"/>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body" idx="1"/>
          </p:nvPr>
        </p:nvSpPr>
        <p:spPr>
          <a:xfrm>
            <a:off x="328309" y="187053"/>
            <a:ext cx="715847" cy="58477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CN" altLang="en-US" sz="2000" dirty="0">
                <a:latin typeface="方正小标宋简体" panose="02010601030101010101" pitchFamily="2" charset="-122"/>
                <a:ea typeface="方正小标宋简体" panose="02010601030101010101" pitchFamily="2" charset="-122"/>
              </a:rPr>
              <a:t>听力</a:t>
            </a:r>
            <a:endParaRPr lang="en-US" altLang="zh-CN" sz="2000" dirty="0">
              <a:latin typeface="方正小标宋简体" panose="02010601030101010101" pitchFamily="2" charset="-122"/>
              <a:ea typeface="方正小标宋简体" panose="02010601030101010101" pitchFamily="2" charset="-122"/>
            </a:endParaRPr>
          </a:p>
        </p:txBody>
      </p:sp>
      <p:sp>
        <p:nvSpPr>
          <p:cNvPr id="78" name="Google Shape;78;p15"/>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4" name="文本框 3">
            <a:extLst>
              <a:ext uri="{FF2B5EF4-FFF2-40B4-BE49-F238E27FC236}">
                <a16:creationId xmlns:a16="http://schemas.microsoft.com/office/drawing/2014/main" id="{0EF8F8F1-0FC0-4752-8F24-13D727AAAD0E}"/>
              </a:ext>
            </a:extLst>
          </p:cNvPr>
          <p:cNvSpPr txBox="1"/>
          <p:nvPr/>
        </p:nvSpPr>
        <p:spPr>
          <a:xfrm>
            <a:off x="389268" y="759380"/>
            <a:ext cx="7771532" cy="338554"/>
          </a:xfrm>
          <a:prstGeom prst="rect">
            <a:avLst/>
          </a:prstGeom>
          <a:noFill/>
        </p:spPr>
        <p:txBody>
          <a:bodyPr wrap="square" rtlCol="0">
            <a:spAutoFit/>
          </a:bodyPr>
          <a:lstStyle/>
          <a:p>
            <a:r>
              <a:rPr lang="zh-CN" altLang="en-US" sz="1600" dirty="0">
                <a:solidFill>
                  <a:schemeClr val="bg1"/>
                </a:solidFill>
                <a:latin typeface="方正小标宋简体" panose="02010601030101010101" pitchFamily="2" charset="-122"/>
                <a:ea typeface="方正小标宋简体" panose="02010601030101010101" pitchFamily="2" charset="-122"/>
              </a:rPr>
              <a:t>听力题目类型（本质都为选择题）</a:t>
            </a:r>
          </a:p>
        </p:txBody>
      </p:sp>
      <p:sp>
        <p:nvSpPr>
          <p:cNvPr id="2" name="文本框 1">
            <a:extLst>
              <a:ext uri="{FF2B5EF4-FFF2-40B4-BE49-F238E27FC236}">
                <a16:creationId xmlns:a16="http://schemas.microsoft.com/office/drawing/2014/main" id="{27EC3054-03F7-4C80-B254-DAC91FE48CA3}"/>
              </a:ext>
            </a:extLst>
          </p:cNvPr>
          <p:cNvSpPr txBox="1"/>
          <p:nvPr/>
        </p:nvSpPr>
        <p:spPr>
          <a:xfrm>
            <a:off x="511188" y="1190267"/>
            <a:ext cx="6384912" cy="2523768"/>
          </a:xfrm>
          <a:prstGeom prst="rect">
            <a:avLst/>
          </a:prstGeom>
          <a:noFill/>
        </p:spPr>
        <p:txBody>
          <a:bodyPr wrap="square" rtlCol="0">
            <a:spAutoFit/>
          </a:bodyPr>
          <a:lstStyle/>
          <a:p>
            <a:pPr algn="l"/>
            <a:r>
              <a:rPr lang="zh-CN" altLang="en-US" sz="1800" b="1" dirty="0">
                <a:solidFill>
                  <a:schemeClr val="bg1"/>
                </a:solidFill>
                <a:latin typeface="Times New Roman" panose="02020603050405020304" pitchFamily="18" charset="0"/>
                <a:ea typeface="+mn-ea"/>
              </a:rPr>
              <a:t>整合信息</a:t>
            </a:r>
            <a:endParaRPr lang="en-US" altLang="zh-CN" sz="1800" b="1" dirty="0">
              <a:solidFill>
                <a:schemeClr val="bg1"/>
              </a:solidFill>
              <a:latin typeface="Times New Roman" panose="02020603050405020304" pitchFamily="18" charset="0"/>
              <a:ea typeface="+mn-ea"/>
            </a:endParaRPr>
          </a:p>
          <a:p>
            <a:pPr algn="l"/>
            <a:endParaRPr lang="en-US" altLang="zh-CN" b="1" dirty="0">
              <a:solidFill>
                <a:schemeClr val="bg1"/>
              </a:solidFill>
              <a:latin typeface="Times New Roman" panose="02020603050405020304" pitchFamily="18" charset="0"/>
              <a:ea typeface="+mn-ea"/>
            </a:endParaRPr>
          </a:p>
          <a:p>
            <a:pPr algn="l"/>
            <a:r>
              <a:rPr lang="en-US" altLang="zh-CN" b="1" dirty="0">
                <a:solidFill>
                  <a:schemeClr val="bg1"/>
                </a:solidFill>
                <a:latin typeface="Times New Roman" panose="02020603050405020304" pitchFamily="18" charset="0"/>
                <a:ea typeface="+mn-ea"/>
              </a:rPr>
              <a:t>·</a:t>
            </a:r>
            <a:r>
              <a:rPr lang="zh-CN" altLang="en-US" b="1" dirty="0">
                <a:solidFill>
                  <a:schemeClr val="bg1"/>
                </a:solidFill>
                <a:latin typeface="Times New Roman" panose="02020603050405020304" pitchFamily="18" charset="0"/>
                <a:ea typeface="+mn-ea"/>
              </a:rPr>
              <a:t>组织结构题</a:t>
            </a:r>
            <a:endParaRPr lang="en-US" altLang="zh-CN" b="1" dirty="0">
              <a:solidFill>
                <a:schemeClr val="bg1"/>
              </a:solidFill>
              <a:latin typeface="Times New Roman" panose="02020603050405020304" pitchFamily="18" charset="0"/>
              <a:ea typeface="+mn-ea"/>
            </a:endParaRPr>
          </a:p>
          <a:p>
            <a:pPr algn="l"/>
            <a:r>
              <a:rPr lang="en-US" altLang="zh-CN" dirty="0">
                <a:solidFill>
                  <a:schemeClr val="bg1"/>
                </a:solidFill>
                <a:latin typeface="Times New Roman" panose="02020603050405020304" pitchFamily="18" charset="0"/>
                <a:ea typeface="+mn-ea"/>
              </a:rPr>
              <a:t>How does the professor organize the information about X? (</a:t>
            </a:r>
            <a:r>
              <a:rPr lang="en-US" altLang="zh-CN" dirty="0" err="1">
                <a:solidFill>
                  <a:schemeClr val="bg1"/>
                </a:solidFill>
                <a:latin typeface="Times New Roman" panose="02020603050405020304" pitchFamily="18" charset="0"/>
                <a:ea typeface="+mn-ea"/>
              </a:rPr>
              <a:t>Eg.</a:t>
            </a:r>
            <a:r>
              <a:rPr lang="en-US" altLang="zh-CN" dirty="0">
                <a:solidFill>
                  <a:schemeClr val="bg1"/>
                </a:solidFill>
                <a:latin typeface="Times New Roman" panose="02020603050405020304" pitchFamily="18" charset="0"/>
                <a:ea typeface="+mn-ea"/>
              </a:rPr>
              <a:t> chronological, formation, development)</a:t>
            </a:r>
          </a:p>
          <a:p>
            <a:pPr algn="l"/>
            <a:r>
              <a:rPr lang="en-US" altLang="zh-CN" dirty="0">
                <a:solidFill>
                  <a:schemeClr val="bg1"/>
                </a:solidFill>
                <a:latin typeface="Times New Roman" panose="02020603050405020304" pitchFamily="18" charset="0"/>
                <a:ea typeface="+mn-ea"/>
              </a:rPr>
              <a:t>Why does the professor mention X?</a:t>
            </a:r>
          </a:p>
          <a:p>
            <a:pPr algn="l"/>
            <a:endParaRPr lang="en-US" altLang="zh-CN" b="1" dirty="0">
              <a:solidFill>
                <a:schemeClr val="bg1"/>
              </a:solidFill>
              <a:latin typeface="Times New Roman" panose="02020603050405020304" pitchFamily="18" charset="0"/>
              <a:ea typeface="+mn-ea"/>
            </a:endParaRPr>
          </a:p>
          <a:p>
            <a:pPr algn="l"/>
            <a:r>
              <a:rPr lang="en-US" altLang="zh-CN" b="1" dirty="0">
                <a:solidFill>
                  <a:schemeClr val="bg1"/>
                </a:solidFill>
                <a:latin typeface="Times New Roman" panose="02020603050405020304" pitchFamily="18" charset="0"/>
                <a:ea typeface="+mn-ea"/>
              </a:rPr>
              <a:t>·</a:t>
            </a:r>
            <a:r>
              <a:rPr lang="zh-CN" altLang="en-US" b="1" dirty="0">
                <a:solidFill>
                  <a:schemeClr val="bg1"/>
                </a:solidFill>
                <a:latin typeface="Times New Roman" panose="02020603050405020304" pitchFamily="18" charset="0"/>
                <a:ea typeface="+mn-ea"/>
              </a:rPr>
              <a:t>推论题</a:t>
            </a:r>
            <a:endParaRPr lang="en-US" altLang="zh-CN" b="1" dirty="0">
              <a:solidFill>
                <a:schemeClr val="bg1"/>
              </a:solidFill>
              <a:latin typeface="Times New Roman" panose="02020603050405020304" pitchFamily="18" charset="0"/>
              <a:ea typeface="+mn-ea"/>
            </a:endParaRPr>
          </a:p>
          <a:p>
            <a:pPr algn="l"/>
            <a:r>
              <a:rPr lang="en-US" altLang="zh-CN" dirty="0">
                <a:solidFill>
                  <a:schemeClr val="bg1"/>
                </a:solidFill>
                <a:latin typeface="Times New Roman" panose="02020603050405020304" pitchFamily="18" charset="0"/>
                <a:ea typeface="+mn-ea"/>
              </a:rPr>
              <a:t>What does the professor imply about X?</a:t>
            </a:r>
          </a:p>
          <a:p>
            <a:pPr algn="l"/>
            <a:r>
              <a:rPr lang="en-US" altLang="zh-CN" dirty="0">
                <a:solidFill>
                  <a:schemeClr val="bg1"/>
                </a:solidFill>
                <a:latin typeface="Times New Roman" panose="02020603050405020304" pitchFamily="18" charset="0"/>
                <a:ea typeface="+mn-ea"/>
              </a:rPr>
              <a:t>What can be inferred about X?</a:t>
            </a:r>
          </a:p>
          <a:p>
            <a:pPr algn="l"/>
            <a:endParaRPr lang="en-US" altLang="zh-CN" b="1" dirty="0">
              <a:solidFill>
                <a:schemeClr val="bg1"/>
              </a:solidFill>
              <a:latin typeface="Times New Roman" panose="02020603050405020304" pitchFamily="18" charset="0"/>
              <a:ea typeface="+mn-ea"/>
            </a:endParaRPr>
          </a:p>
        </p:txBody>
      </p:sp>
    </p:spTree>
    <p:extLst>
      <p:ext uri="{BB962C8B-B14F-4D97-AF65-F5344CB8AC3E}">
        <p14:creationId xmlns:p14="http://schemas.microsoft.com/office/powerpoint/2010/main" val="1190864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body" idx="1"/>
          </p:nvPr>
        </p:nvSpPr>
        <p:spPr>
          <a:xfrm>
            <a:off x="328309" y="187053"/>
            <a:ext cx="715847" cy="58477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CN" altLang="en-US" sz="2000" dirty="0">
                <a:latin typeface="方正小标宋简体" panose="02010601030101010101" pitchFamily="2" charset="-122"/>
                <a:ea typeface="方正小标宋简体" panose="02010601030101010101" pitchFamily="2" charset="-122"/>
              </a:rPr>
              <a:t>听力</a:t>
            </a:r>
            <a:endParaRPr lang="en-US" altLang="zh-CN" sz="2000" dirty="0">
              <a:latin typeface="方正小标宋简体" panose="02010601030101010101" pitchFamily="2" charset="-122"/>
              <a:ea typeface="方正小标宋简体" panose="02010601030101010101" pitchFamily="2" charset="-122"/>
            </a:endParaRPr>
          </a:p>
        </p:txBody>
      </p:sp>
      <p:sp>
        <p:nvSpPr>
          <p:cNvPr id="78" name="Google Shape;78;p15"/>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4" name="文本框 3">
            <a:extLst>
              <a:ext uri="{FF2B5EF4-FFF2-40B4-BE49-F238E27FC236}">
                <a16:creationId xmlns:a16="http://schemas.microsoft.com/office/drawing/2014/main" id="{0EF8F8F1-0FC0-4752-8F24-13D727AAAD0E}"/>
              </a:ext>
            </a:extLst>
          </p:cNvPr>
          <p:cNvSpPr txBox="1"/>
          <p:nvPr/>
        </p:nvSpPr>
        <p:spPr>
          <a:xfrm>
            <a:off x="511188" y="771829"/>
            <a:ext cx="7771532" cy="338554"/>
          </a:xfrm>
          <a:prstGeom prst="rect">
            <a:avLst/>
          </a:prstGeom>
          <a:noFill/>
        </p:spPr>
        <p:txBody>
          <a:bodyPr wrap="square" rtlCol="0">
            <a:spAutoFit/>
          </a:bodyPr>
          <a:lstStyle/>
          <a:p>
            <a:r>
              <a:rPr lang="zh-CN" altLang="en-US" sz="1600" dirty="0">
                <a:solidFill>
                  <a:schemeClr val="bg1"/>
                </a:solidFill>
                <a:latin typeface="方正小标宋简体" panose="02010601030101010101" pitchFamily="2" charset="-122"/>
                <a:ea typeface="方正小标宋简体" panose="02010601030101010101" pitchFamily="2" charset="-122"/>
              </a:rPr>
              <a:t>如何提高听力成绩</a:t>
            </a:r>
          </a:p>
        </p:txBody>
      </p:sp>
      <p:sp>
        <p:nvSpPr>
          <p:cNvPr id="2" name="文本框 1">
            <a:extLst>
              <a:ext uri="{FF2B5EF4-FFF2-40B4-BE49-F238E27FC236}">
                <a16:creationId xmlns:a16="http://schemas.microsoft.com/office/drawing/2014/main" id="{27EC3054-03F7-4C80-B254-DAC91FE48CA3}"/>
              </a:ext>
            </a:extLst>
          </p:cNvPr>
          <p:cNvSpPr txBox="1"/>
          <p:nvPr/>
        </p:nvSpPr>
        <p:spPr>
          <a:xfrm>
            <a:off x="806964" y="1237054"/>
            <a:ext cx="7529821" cy="1600438"/>
          </a:xfrm>
          <a:prstGeom prst="rect">
            <a:avLst/>
          </a:prstGeom>
          <a:noFill/>
        </p:spPr>
        <p:txBody>
          <a:bodyPr wrap="square" rtlCol="0">
            <a:spAutoFit/>
          </a:bodyPr>
          <a:lstStyle/>
          <a:p>
            <a:pPr algn="l"/>
            <a:r>
              <a:rPr lang="en-US" altLang="zh-CN" b="1" dirty="0">
                <a:solidFill>
                  <a:schemeClr val="bg1"/>
                </a:solidFill>
                <a:latin typeface="Times New Roman" panose="02020603050405020304" pitchFamily="18" charset="0"/>
                <a:ea typeface="+mn-ea"/>
              </a:rPr>
              <a:t>1. </a:t>
            </a:r>
            <a:r>
              <a:rPr lang="zh-CN" altLang="en-US" b="1" dirty="0">
                <a:solidFill>
                  <a:schemeClr val="bg1"/>
                </a:solidFill>
                <a:latin typeface="Times New Roman" panose="02020603050405020304" pitchFamily="18" charset="0"/>
                <a:ea typeface="+mn-ea"/>
              </a:rPr>
              <a:t>尽可能高地提高听力水平，将材料大部分内容听懂；看上去是“废话”，但的确要保证基本的听力词汇量和即时理解力。</a:t>
            </a:r>
            <a:endParaRPr lang="en-US" altLang="zh-CN" b="1" dirty="0">
              <a:solidFill>
                <a:schemeClr val="bg1"/>
              </a:solidFill>
              <a:latin typeface="Times New Roman" panose="02020603050405020304" pitchFamily="18" charset="0"/>
              <a:ea typeface="+mn-ea"/>
            </a:endParaRPr>
          </a:p>
          <a:p>
            <a:pPr algn="l"/>
            <a:r>
              <a:rPr lang="en-US" altLang="zh-CN" b="1" dirty="0">
                <a:solidFill>
                  <a:schemeClr val="bg1"/>
                </a:solidFill>
                <a:latin typeface="Times New Roman" panose="02020603050405020304" pitchFamily="18" charset="0"/>
                <a:ea typeface="+mn-ea"/>
              </a:rPr>
              <a:t>2. </a:t>
            </a:r>
            <a:r>
              <a:rPr lang="zh-CN" altLang="en-US" b="1" dirty="0">
                <a:solidFill>
                  <a:schemeClr val="bg1"/>
                </a:solidFill>
                <a:latin typeface="Times New Roman" panose="02020603050405020304" pitchFamily="18" charset="0"/>
                <a:ea typeface="+mn-ea"/>
              </a:rPr>
              <a:t>在听材料时，注意区分不同</a:t>
            </a:r>
            <a:r>
              <a:rPr lang="en-US" altLang="zh-CN" b="1" dirty="0">
                <a:solidFill>
                  <a:schemeClr val="bg1"/>
                </a:solidFill>
                <a:latin typeface="Times New Roman" panose="02020603050405020304" pitchFamily="18" charset="0"/>
                <a:ea typeface="+mn-ea"/>
              </a:rPr>
              <a:t>topic</a:t>
            </a:r>
            <a:r>
              <a:rPr lang="zh-CN" altLang="en-US" b="1" dirty="0">
                <a:solidFill>
                  <a:schemeClr val="bg1"/>
                </a:solidFill>
                <a:latin typeface="Times New Roman" panose="02020603050405020304" pitchFamily="18" charset="0"/>
                <a:ea typeface="+mn-ea"/>
              </a:rPr>
              <a:t>并记住其中的逻辑关联。在大脑中大致形成听力材料的内容发展过程，概念阐述过程；如自然过程、历史过程，脑中记忆关键节点。</a:t>
            </a:r>
            <a:endParaRPr lang="en-US" altLang="zh-CN" b="1" dirty="0">
              <a:solidFill>
                <a:schemeClr val="bg1"/>
              </a:solidFill>
              <a:latin typeface="Times New Roman" panose="02020603050405020304" pitchFamily="18" charset="0"/>
              <a:ea typeface="+mn-ea"/>
            </a:endParaRPr>
          </a:p>
          <a:p>
            <a:pPr algn="l"/>
            <a:r>
              <a:rPr lang="en-US" altLang="zh-CN" b="1" dirty="0">
                <a:solidFill>
                  <a:schemeClr val="bg1"/>
                </a:solidFill>
                <a:latin typeface="Times New Roman" panose="02020603050405020304" pitchFamily="18" charset="0"/>
                <a:ea typeface="+mn-ea"/>
              </a:rPr>
              <a:t>3. </a:t>
            </a:r>
            <a:r>
              <a:rPr lang="zh-CN" altLang="en-US" b="1" dirty="0">
                <a:solidFill>
                  <a:schemeClr val="bg1"/>
                </a:solidFill>
                <a:latin typeface="Times New Roman" panose="02020603050405020304" pitchFamily="18" charset="0"/>
                <a:ea typeface="+mn-ea"/>
              </a:rPr>
              <a:t>适当结合笔记，不要过度依赖笔记；耳朵与纸笔在听力材料上的注意力总和是有限的，有时做笔记会导致漏听，会有舍本逐末的结果。在语速不快、细节多、逻辑结构复杂时可以在考场分发的草稿纸上简记。</a:t>
            </a:r>
            <a:endParaRPr lang="en-US" altLang="zh-CN" b="1" dirty="0">
              <a:solidFill>
                <a:schemeClr val="bg1"/>
              </a:solidFill>
              <a:latin typeface="Times New Roman" panose="02020603050405020304" pitchFamily="18" charset="0"/>
              <a:ea typeface="+mn-ea"/>
            </a:endParaRPr>
          </a:p>
        </p:txBody>
      </p:sp>
      <p:sp>
        <p:nvSpPr>
          <p:cNvPr id="7" name="文本框 6">
            <a:extLst>
              <a:ext uri="{FF2B5EF4-FFF2-40B4-BE49-F238E27FC236}">
                <a16:creationId xmlns:a16="http://schemas.microsoft.com/office/drawing/2014/main" id="{118AD3BB-9743-4372-8591-DC173DAFE611}"/>
              </a:ext>
            </a:extLst>
          </p:cNvPr>
          <p:cNvSpPr txBox="1"/>
          <p:nvPr/>
        </p:nvSpPr>
        <p:spPr>
          <a:xfrm>
            <a:off x="686232" y="2837492"/>
            <a:ext cx="7529821" cy="1261884"/>
          </a:xfrm>
          <a:prstGeom prst="rect">
            <a:avLst/>
          </a:prstGeom>
          <a:noFill/>
        </p:spPr>
        <p:txBody>
          <a:bodyPr wrap="square" rtlCol="0">
            <a:spAutoFit/>
          </a:bodyPr>
          <a:lstStyle/>
          <a:p>
            <a:pPr algn="l"/>
            <a:r>
              <a:rPr lang="zh-CN" altLang="en-US" b="1" dirty="0">
                <a:solidFill>
                  <a:srgbClr val="FFC000"/>
                </a:solidFill>
                <a:latin typeface="Times New Roman" panose="02020603050405020304" pitchFamily="18" charset="0"/>
                <a:ea typeface="+mn-ea"/>
              </a:rPr>
              <a:t>不同试题得分极差太大怎么办？</a:t>
            </a:r>
            <a:endParaRPr lang="en-US" altLang="zh-CN" b="1" dirty="0">
              <a:solidFill>
                <a:srgbClr val="FFC000"/>
              </a:solidFill>
              <a:latin typeface="Times New Roman" panose="02020603050405020304" pitchFamily="18" charset="0"/>
              <a:ea typeface="+mn-ea"/>
            </a:endParaRPr>
          </a:p>
          <a:p>
            <a:pPr algn="l"/>
            <a:r>
              <a:rPr lang="zh-CN" altLang="en-US" sz="1200" b="1" dirty="0">
                <a:solidFill>
                  <a:schemeClr val="bg1"/>
                </a:solidFill>
                <a:latin typeface="Times New Roman" panose="02020603050405020304" pitchFamily="18" charset="0"/>
                <a:ea typeface="+mn-ea"/>
              </a:rPr>
              <a:t>答：观察自己在哪些内容的材料上成绩不好，或这些听力材料有什么共同点；然后高强度训练啃下这块硬骨头。</a:t>
            </a:r>
            <a:endParaRPr lang="en-US" altLang="zh-CN" sz="1200" b="1" dirty="0">
              <a:solidFill>
                <a:schemeClr val="bg1"/>
              </a:solidFill>
              <a:latin typeface="Times New Roman" panose="02020603050405020304" pitchFamily="18" charset="0"/>
              <a:ea typeface="+mn-ea"/>
            </a:endParaRPr>
          </a:p>
          <a:p>
            <a:pPr algn="l"/>
            <a:endParaRPr lang="en-US" altLang="zh-CN" sz="1200" b="1" dirty="0">
              <a:solidFill>
                <a:schemeClr val="bg1"/>
              </a:solidFill>
              <a:latin typeface="Times New Roman" panose="02020603050405020304" pitchFamily="18" charset="0"/>
              <a:ea typeface="+mn-ea"/>
            </a:endParaRPr>
          </a:p>
          <a:p>
            <a:pPr algn="l"/>
            <a:r>
              <a:rPr lang="zh-CN" altLang="en-US" b="1" dirty="0">
                <a:solidFill>
                  <a:srgbClr val="FFC000"/>
                </a:solidFill>
                <a:latin typeface="Times New Roman" panose="02020603050405020304" pitchFamily="18" charset="0"/>
                <a:ea typeface="+mn-ea"/>
              </a:rPr>
              <a:t>有些材料完全听不懂怎么办？</a:t>
            </a:r>
            <a:endParaRPr lang="en-US" altLang="zh-CN" b="1" dirty="0">
              <a:solidFill>
                <a:srgbClr val="FFC000"/>
              </a:solidFill>
              <a:latin typeface="Times New Roman" panose="02020603050405020304" pitchFamily="18" charset="0"/>
              <a:ea typeface="+mn-ea"/>
            </a:endParaRPr>
          </a:p>
          <a:p>
            <a:pPr algn="l"/>
            <a:r>
              <a:rPr lang="zh-CN" altLang="en-US" sz="1200" b="1" dirty="0">
                <a:solidFill>
                  <a:schemeClr val="bg1"/>
                </a:solidFill>
                <a:latin typeface="Times New Roman" panose="02020603050405020304" pitchFamily="18" charset="0"/>
                <a:ea typeface="+mn-ea"/>
              </a:rPr>
              <a:t>答：单独拿出此材料来精听，有可能是单词知识结构上的不足，也有可能是对某些英语中的 </a:t>
            </a:r>
            <a:r>
              <a:rPr lang="en-US" altLang="zh-CN" sz="1200" b="1" dirty="0">
                <a:solidFill>
                  <a:schemeClr val="bg1"/>
                </a:solidFill>
                <a:latin typeface="Times New Roman" panose="02020603050405020304" pitchFamily="18" charset="0"/>
                <a:ea typeface="+mn-ea"/>
              </a:rPr>
              <a:t>Native expression</a:t>
            </a:r>
            <a:r>
              <a:rPr lang="zh-CN" altLang="en-US" sz="1200" b="1" dirty="0">
                <a:solidFill>
                  <a:schemeClr val="bg1"/>
                </a:solidFill>
                <a:latin typeface="Times New Roman" panose="02020603050405020304" pitchFamily="18" charset="0"/>
                <a:ea typeface="+mn-ea"/>
              </a:rPr>
              <a:t>不够熟悉，对症下药查缺补漏会有很好效果。</a:t>
            </a:r>
            <a:endParaRPr lang="en-US" altLang="zh-CN" sz="1200" b="1" dirty="0">
              <a:solidFill>
                <a:schemeClr val="bg1"/>
              </a:solidFill>
              <a:latin typeface="Times New Roman" panose="02020603050405020304" pitchFamily="18" charset="0"/>
              <a:ea typeface="+mn-ea"/>
            </a:endParaRPr>
          </a:p>
        </p:txBody>
      </p:sp>
    </p:spTree>
    <p:extLst>
      <p:ext uri="{BB962C8B-B14F-4D97-AF65-F5344CB8AC3E}">
        <p14:creationId xmlns:p14="http://schemas.microsoft.com/office/powerpoint/2010/main" val="438960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2671800" y="1881788"/>
            <a:ext cx="3800400" cy="1380000"/>
          </a:xfrm>
          <a:prstGeom prst="rect">
            <a:avLst/>
          </a:prstGeom>
          <a:ln w="381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t>want big </a:t>
            </a:r>
            <a:r>
              <a:rPr lang="en-US" altLang="zh-CN" sz="2400" dirty="0"/>
              <a:t>resources</a:t>
            </a:r>
            <a:r>
              <a:rPr lang="en" sz="2400" dirty="0"/>
              <a:t>?</a:t>
            </a:r>
            <a:endParaRPr sz="2400" dirty="0"/>
          </a:p>
          <a:p>
            <a:pPr marL="0" lvl="0" indent="0" algn="ctr" rtl="0">
              <a:spcBef>
                <a:spcPts val="600"/>
              </a:spcBef>
              <a:spcAft>
                <a:spcPts val="0"/>
              </a:spcAft>
              <a:buNone/>
            </a:pPr>
            <a:r>
              <a:rPr lang="zh-CN" altLang="en-US" sz="3000" b="1" dirty="0">
                <a:latin typeface="Raleway"/>
                <a:ea typeface="Raleway"/>
                <a:cs typeface="Raleway"/>
                <a:sym typeface="Raleway"/>
              </a:rPr>
              <a:t>学习资料</a:t>
            </a:r>
            <a:br>
              <a:rPr lang="en-US" altLang="zh-CN" sz="3000" b="1" dirty="0">
                <a:latin typeface="Raleway"/>
                <a:ea typeface="Raleway"/>
                <a:cs typeface="Raleway"/>
                <a:sym typeface="Raleway"/>
              </a:rPr>
            </a:br>
            <a:r>
              <a:rPr lang="zh-CN" altLang="en-US" sz="1600" b="1" dirty="0">
                <a:latin typeface="Raleway"/>
                <a:ea typeface="Raleway"/>
                <a:cs typeface="Raleway"/>
                <a:sym typeface="Raleway"/>
              </a:rPr>
              <a:t>含听说读写</a:t>
            </a:r>
            <a:endParaRPr b="1" dirty="0"/>
          </a:p>
        </p:txBody>
      </p:sp>
      <p:sp>
        <p:nvSpPr>
          <p:cNvPr id="125" name="Google Shape;125;p21"/>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782850" y="205988"/>
            <a:ext cx="7578300" cy="115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altLang="en-US" sz="1800" dirty="0">
                <a:latin typeface="方正小标宋简体" panose="02010601030101010101" pitchFamily="2" charset="-122"/>
                <a:ea typeface="方正小标宋简体" panose="02010601030101010101" pitchFamily="2" charset="-122"/>
              </a:rPr>
              <a:t>学习资源</a:t>
            </a:r>
            <a:endParaRPr sz="1800" dirty="0">
              <a:latin typeface="方正小标宋简体" panose="02010601030101010101" pitchFamily="2" charset="-122"/>
              <a:ea typeface="方正小标宋简体" panose="02010601030101010101" pitchFamily="2" charset="-122"/>
            </a:endParaRPr>
          </a:p>
        </p:txBody>
      </p:sp>
      <p:sp>
        <p:nvSpPr>
          <p:cNvPr id="108" name="Google Shape;108;p19"/>
          <p:cNvSpPr txBox="1">
            <a:spLocks noGrp="1"/>
          </p:cNvSpPr>
          <p:nvPr>
            <p:ph type="body" idx="1"/>
          </p:nvPr>
        </p:nvSpPr>
        <p:spPr>
          <a:xfrm>
            <a:off x="706500" y="1364749"/>
            <a:ext cx="2491800" cy="3063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CN" altLang="en-US" b="1" dirty="0">
                <a:latin typeface="Times New Roman" panose="02020603050405020304" pitchFamily="18" charset="0"/>
                <a:ea typeface="+mn-ea"/>
              </a:rPr>
              <a:t>官方真题</a:t>
            </a:r>
            <a:endParaRPr lang="en-US" altLang="zh-CN" b="1" dirty="0">
              <a:latin typeface="Times New Roman" panose="02020603050405020304" pitchFamily="18" charset="0"/>
              <a:ea typeface="+mn-ea"/>
            </a:endParaRPr>
          </a:p>
          <a:p>
            <a:pPr marL="0" lvl="0" indent="0" algn="l" rtl="0">
              <a:spcBef>
                <a:spcPts val="600"/>
              </a:spcBef>
              <a:spcAft>
                <a:spcPts val="0"/>
              </a:spcAft>
              <a:buNone/>
            </a:pPr>
            <a:r>
              <a:rPr lang="zh-CN" altLang="en-US" sz="1400" dirty="0">
                <a:latin typeface="Times New Roman" panose="02020603050405020304" pitchFamily="18" charset="0"/>
                <a:ea typeface="+mn-ea"/>
              </a:rPr>
              <a:t>小站托福</a:t>
            </a:r>
            <a:r>
              <a:rPr lang="en-US" altLang="zh-CN" sz="1400" dirty="0">
                <a:latin typeface="Times New Roman" panose="02020603050405020304" pitchFamily="18" charset="0"/>
                <a:ea typeface="+mn-ea"/>
              </a:rPr>
              <a:t>app</a:t>
            </a:r>
            <a:r>
              <a:rPr lang="zh-CN" altLang="en-US" sz="1400" dirty="0">
                <a:latin typeface="Times New Roman" panose="02020603050405020304" pitchFamily="18" charset="0"/>
                <a:ea typeface="+mn-ea"/>
              </a:rPr>
              <a:t>（建议</a:t>
            </a:r>
            <a:r>
              <a:rPr lang="en-US" altLang="zh-CN" sz="1400" dirty="0" err="1">
                <a:latin typeface="Times New Roman" panose="02020603050405020304" pitchFamily="18" charset="0"/>
                <a:ea typeface="+mn-ea"/>
              </a:rPr>
              <a:t>ipad</a:t>
            </a:r>
            <a:r>
              <a:rPr lang="zh-CN" altLang="en-US" sz="1400" dirty="0">
                <a:latin typeface="Times New Roman" panose="02020603050405020304" pitchFamily="18" charset="0"/>
                <a:ea typeface="+mn-ea"/>
              </a:rPr>
              <a:t>）</a:t>
            </a:r>
            <a:endParaRPr lang="en-US" altLang="zh-CN" sz="1400" dirty="0">
              <a:latin typeface="Times New Roman" panose="02020603050405020304" pitchFamily="18" charset="0"/>
              <a:ea typeface="+mn-ea"/>
            </a:endParaRPr>
          </a:p>
          <a:p>
            <a:pPr marL="0" lvl="0" indent="0" algn="l" rtl="0">
              <a:spcBef>
                <a:spcPts val="600"/>
              </a:spcBef>
              <a:spcAft>
                <a:spcPts val="0"/>
              </a:spcAft>
              <a:buNone/>
            </a:pPr>
            <a:r>
              <a:rPr lang="zh-CN" altLang="en-US" sz="1400" dirty="0">
                <a:latin typeface="Times New Roman" panose="02020603050405020304" pitchFamily="18" charset="0"/>
                <a:ea typeface="+mn-ea"/>
              </a:rPr>
              <a:t>小站托福电脑版（考试模拟、旧版试题）</a:t>
            </a:r>
            <a:endParaRPr lang="en-US" altLang="zh-CN" sz="1400" dirty="0">
              <a:latin typeface="Times New Roman" panose="02020603050405020304" pitchFamily="18" charset="0"/>
              <a:ea typeface="+mn-ea"/>
            </a:endParaRPr>
          </a:p>
          <a:p>
            <a:pPr marL="0" lvl="0" indent="0" algn="l" rtl="0">
              <a:spcBef>
                <a:spcPts val="600"/>
              </a:spcBef>
              <a:spcAft>
                <a:spcPts val="0"/>
              </a:spcAft>
              <a:buNone/>
            </a:pPr>
            <a:r>
              <a:rPr lang="zh-CN" altLang="en-US" sz="1400" dirty="0">
                <a:latin typeface="Times New Roman" panose="02020603050405020304" pitchFamily="18" charset="0"/>
                <a:ea typeface="+mn-ea"/>
              </a:rPr>
              <a:t>网络上的部分模拟题（质量良莠不齐）</a:t>
            </a:r>
            <a:endParaRPr lang="en-US" altLang="zh-CN" sz="1400" dirty="0">
              <a:latin typeface="Times New Roman" panose="02020603050405020304" pitchFamily="18" charset="0"/>
              <a:ea typeface="+mn-ea"/>
            </a:endParaRPr>
          </a:p>
          <a:p>
            <a:pPr marL="0" lvl="0" indent="0" algn="l" rtl="0">
              <a:spcBef>
                <a:spcPts val="600"/>
              </a:spcBef>
              <a:spcAft>
                <a:spcPts val="0"/>
              </a:spcAft>
              <a:buNone/>
            </a:pPr>
            <a:r>
              <a:rPr lang="zh-CN" altLang="en-US" sz="1400" b="1" dirty="0">
                <a:latin typeface="Times New Roman" panose="02020603050405020304" pitchFamily="18" charset="0"/>
                <a:ea typeface="+mn-ea"/>
              </a:rPr>
              <a:t>由于官方真题数量较为丰富，短时间冲刺可以直接上手真题</a:t>
            </a:r>
            <a:endParaRPr lang="en-US" altLang="zh-CN" sz="1400" b="1" dirty="0">
              <a:latin typeface="Times New Roman" panose="02020603050405020304" pitchFamily="18" charset="0"/>
              <a:ea typeface="+mn-ea"/>
            </a:endParaRPr>
          </a:p>
        </p:txBody>
      </p:sp>
      <p:sp>
        <p:nvSpPr>
          <p:cNvPr id="109" name="Google Shape;109;p19"/>
          <p:cNvSpPr txBox="1">
            <a:spLocks noGrp="1"/>
          </p:cNvSpPr>
          <p:nvPr>
            <p:ph type="body" idx="2"/>
          </p:nvPr>
        </p:nvSpPr>
        <p:spPr>
          <a:xfrm>
            <a:off x="3326101" y="1364749"/>
            <a:ext cx="2491800" cy="3063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CN" altLang="en-US" b="1" dirty="0">
                <a:latin typeface="Times New Roman" panose="02020603050405020304" pitchFamily="18" charset="0"/>
                <a:ea typeface="+mn-ea"/>
              </a:rPr>
              <a:t>网课</a:t>
            </a:r>
            <a:endParaRPr lang="en-US" altLang="zh-CN" b="1" dirty="0">
              <a:latin typeface="Times New Roman" panose="02020603050405020304" pitchFamily="18" charset="0"/>
              <a:ea typeface="+mn-ea"/>
            </a:endParaRPr>
          </a:p>
          <a:p>
            <a:pPr marL="0" lvl="0" indent="0" algn="l" rtl="0">
              <a:spcBef>
                <a:spcPts val="600"/>
              </a:spcBef>
              <a:spcAft>
                <a:spcPts val="0"/>
              </a:spcAft>
              <a:buNone/>
            </a:pPr>
            <a:r>
              <a:rPr lang="zh-CN" altLang="en-US" sz="1400" dirty="0">
                <a:latin typeface="Times New Roman" panose="02020603050405020304" pitchFamily="18" charset="0"/>
                <a:ea typeface="+mn-ea"/>
              </a:rPr>
              <a:t>由于本人没有报名付费课程，在此推荐免费网课。</a:t>
            </a:r>
            <a:endParaRPr lang="en-US" altLang="zh-CN" sz="1400" dirty="0">
              <a:latin typeface="Times New Roman" panose="02020603050405020304" pitchFamily="18" charset="0"/>
              <a:ea typeface="+mn-ea"/>
            </a:endParaRPr>
          </a:p>
          <a:p>
            <a:pPr marL="0" lvl="0" indent="0" algn="l" rtl="0">
              <a:spcBef>
                <a:spcPts val="600"/>
              </a:spcBef>
              <a:spcAft>
                <a:spcPts val="0"/>
              </a:spcAft>
              <a:buNone/>
            </a:pPr>
            <a:r>
              <a:rPr lang="en-US" altLang="zh-CN" sz="1400" dirty="0" err="1">
                <a:latin typeface="Times New Roman" panose="02020603050405020304" pitchFamily="18" charset="0"/>
                <a:ea typeface="+mn-ea"/>
              </a:rPr>
              <a:t>Bilibili</a:t>
            </a:r>
            <a:r>
              <a:rPr lang="zh-CN" altLang="en-US" sz="1400" dirty="0">
                <a:latin typeface="Times New Roman" panose="02020603050405020304" pitchFamily="18" charset="0"/>
                <a:ea typeface="+mn-ea"/>
              </a:rPr>
              <a:t>内搜索相关教程，如考试题型讲解、口语写作的模板、英语语调停顿改良；不同老师对于托福考察内容的理解不同。</a:t>
            </a:r>
            <a:endParaRPr lang="en-US" altLang="zh-CN" sz="1400" dirty="0">
              <a:latin typeface="Times New Roman" panose="02020603050405020304" pitchFamily="18" charset="0"/>
              <a:ea typeface="+mn-ea"/>
            </a:endParaRPr>
          </a:p>
          <a:p>
            <a:pPr marL="0" lvl="0" indent="0" algn="l" rtl="0">
              <a:spcBef>
                <a:spcPts val="600"/>
              </a:spcBef>
              <a:spcAft>
                <a:spcPts val="0"/>
              </a:spcAft>
              <a:buNone/>
            </a:pPr>
            <a:r>
              <a:rPr lang="en-US" altLang="zh-CN" sz="1400" dirty="0" err="1">
                <a:latin typeface="Times New Roman" panose="02020603050405020304" pitchFamily="18" charset="0"/>
                <a:ea typeface="+mn-ea"/>
              </a:rPr>
              <a:t>Youtube</a:t>
            </a:r>
            <a:r>
              <a:rPr lang="zh-CN" altLang="en-US" sz="1400" dirty="0">
                <a:latin typeface="Times New Roman" panose="02020603050405020304" pitchFamily="18" charset="0"/>
                <a:ea typeface="+mn-ea"/>
              </a:rPr>
              <a:t>内搜索相关教程，部分教程已被搬运到</a:t>
            </a:r>
            <a:r>
              <a:rPr lang="en-US" altLang="zh-CN" sz="1400" dirty="0" err="1">
                <a:latin typeface="Times New Roman" panose="02020603050405020304" pitchFamily="18" charset="0"/>
                <a:ea typeface="+mn-ea"/>
              </a:rPr>
              <a:t>bilibili</a:t>
            </a:r>
            <a:endParaRPr sz="1400" dirty="0">
              <a:latin typeface="Times New Roman" panose="02020603050405020304" pitchFamily="18" charset="0"/>
              <a:ea typeface="+mn-ea"/>
            </a:endParaRPr>
          </a:p>
        </p:txBody>
      </p:sp>
      <p:sp>
        <p:nvSpPr>
          <p:cNvPr id="110" name="Google Shape;110;p19"/>
          <p:cNvSpPr txBox="1">
            <a:spLocks noGrp="1"/>
          </p:cNvSpPr>
          <p:nvPr>
            <p:ph type="body" idx="3"/>
          </p:nvPr>
        </p:nvSpPr>
        <p:spPr>
          <a:xfrm>
            <a:off x="5945701" y="1364749"/>
            <a:ext cx="2491800" cy="3063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CN" altLang="en-US" b="1" dirty="0">
                <a:latin typeface="Times New Roman" panose="02020603050405020304" pitchFamily="18" charset="0"/>
                <a:ea typeface="宋体" panose="02010600030101010101" pitchFamily="2" charset="-122"/>
              </a:rPr>
              <a:t>日常练习</a:t>
            </a:r>
            <a:endParaRPr lang="en-US" altLang="zh-CN" b="1" dirty="0">
              <a:latin typeface="Times New Roman" panose="02020603050405020304" pitchFamily="18" charset="0"/>
              <a:ea typeface="宋体" panose="02010600030101010101" pitchFamily="2" charset="-122"/>
            </a:endParaRPr>
          </a:p>
          <a:p>
            <a:pPr marL="0" lvl="0" indent="0" algn="l" rtl="0">
              <a:spcBef>
                <a:spcPts val="600"/>
              </a:spcBef>
              <a:spcAft>
                <a:spcPts val="0"/>
              </a:spcAft>
              <a:buNone/>
            </a:pPr>
            <a:r>
              <a:rPr lang="zh-CN" altLang="en-US" sz="1400" dirty="0">
                <a:latin typeface="Times New Roman" panose="02020603050405020304" pitchFamily="18" charset="0"/>
                <a:ea typeface="宋体" panose="02010600030101010101" pitchFamily="2" charset="-122"/>
              </a:rPr>
              <a:t>日常单词背诵，保持适合自己的量。</a:t>
            </a:r>
            <a:endParaRPr lang="en-US" altLang="zh-CN" sz="1400" dirty="0">
              <a:latin typeface="Times New Roman" panose="02020603050405020304" pitchFamily="18" charset="0"/>
              <a:ea typeface="宋体" panose="02010600030101010101" pitchFamily="2" charset="-122"/>
            </a:endParaRPr>
          </a:p>
          <a:p>
            <a:pPr marL="0" lvl="0" indent="0" algn="l" rtl="0">
              <a:spcBef>
                <a:spcPts val="600"/>
              </a:spcBef>
              <a:spcAft>
                <a:spcPts val="0"/>
              </a:spcAft>
              <a:buNone/>
            </a:pPr>
            <a:r>
              <a:rPr lang="zh-CN" altLang="en-US" sz="1400" dirty="0">
                <a:latin typeface="Times New Roman" panose="02020603050405020304" pitchFamily="18" charset="0"/>
                <a:ea typeface="宋体" panose="02010600030101010101" pitchFamily="2" charset="-122"/>
              </a:rPr>
              <a:t>非备考阶段可以去多啃视频生肉，日常视频可以脱离字幕观看。</a:t>
            </a:r>
            <a:endParaRPr lang="en-US" altLang="zh-CN" sz="1400" dirty="0">
              <a:latin typeface="Times New Roman" panose="02020603050405020304" pitchFamily="18" charset="0"/>
              <a:ea typeface="宋体" panose="02010600030101010101" pitchFamily="2" charset="-122"/>
            </a:endParaRPr>
          </a:p>
          <a:p>
            <a:pPr marL="0" lvl="0" indent="0" algn="l" rtl="0">
              <a:spcBef>
                <a:spcPts val="600"/>
              </a:spcBef>
              <a:spcAft>
                <a:spcPts val="0"/>
              </a:spcAft>
              <a:buNone/>
            </a:pPr>
            <a:r>
              <a:rPr lang="zh-CN" altLang="en-US" sz="1400" dirty="0">
                <a:latin typeface="Times New Roman" panose="02020603050405020304" pitchFamily="18" charset="0"/>
                <a:ea typeface="宋体" panose="02010600030101010101" pitchFamily="2" charset="-122"/>
              </a:rPr>
              <a:t>读出来，跟读语音语调；注意纠正自己可能的</a:t>
            </a:r>
            <a:r>
              <a:rPr lang="en-US" altLang="zh-CN" sz="1400" dirty="0">
                <a:latin typeface="Times New Roman" panose="02020603050405020304" pitchFamily="18" charset="0"/>
                <a:ea typeface="宋体" panose="02010600030101010101" pitchFamily="2" charset="-122"/>
              </a:rPr>
              <a:t>Chinglish</a:t>
            </a:r>
            <a:endParaRPr lang="en-US" sz="1400" dirty="0">
              <a:latin typeface="Times New Roman" panose="02020603050405020304" pitchFamily="18" charset="0"/>
              <a:ea typeface="宋体" panose="02010600030101010101" pitchFamily="2" charset="-122"/>
            </a:endParaRPr>
          </a:p>
        </p:txBody>
      </p:sp>
      <p:sp>
        <p:nvSpPr>
          <p:cNvPr id="111" name="Google Shape;111;p19"/>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782725" y="25845"/>
            <a:ext cx="7578300" cy="115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altLang="en-US" sz="2000" b="1" dirty="0">
                <a:latin typeface="Times New Roman" panose="02020603050405020304" pitchFamily="18" charset="0"/>
                <a:ea typeface="宋体" panose="02010600030101010101" pitchFamily="2" charset="-122"/>
              </a:rPr>
              <a:t>部分资源截图</a:t>
            </a:r>
            <a:endParaRPr sz="2000" b="1" dirty="0">
              <a:latin typeface="Times New Roman" panose="02020603050405020304" pitchFamily="18" charset="0"/>
              <a:ea typeface="宋体" panose="02010600030101010101" pitchFamily="2" charset="-122"/>
            </a:endParaRPr>
          </a:p>
        </p:txBody>
      </p:sp>
      <p:sp>
        <p:nvSpPr>
          <p:cNvPr id="141" name="Google Shape;141;p23"/>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pic>
        <p:nvPicPr>
          <p:cNvPr id="3" name="图片 2">
            <a:extLst>
              <a:ext uri="{FF2B5EF4-FFF2-40B4-BE49-F238E27FC236}">
                <a16:creationId xmlns:a16="http://schemas.microsoft.com/office/drawing/2014/main" id="{D178229C-D857-4C46-8172-ECF06DCA128C}"/>
              </a:ext>
            </a:extLst>
          </p:cNvPr>
          <p:cNvPicPr>
            <a:picLocks noChangeAspect="1"/>
          </p:cNvPicPr>
          <p:nvPr/>
        </p:nvPicPr>
        <p:blipFill>
          <a:blip r:embed="rId3"/>
          <a:stretch>
            <a:fillRect/>
          </a:stretch>
        </p:blipFill>
        <p:spPr>
          <a:xfrm>
            <a:off x="1234640" y="800792"/>
            <a:ext cx="3267894" cy="2051020"/>
          </a:xfrm>
          <a:prstGeom prst="rect">
            <a:avLst/>
          </a:prstGeom>
        </p:spPr>
      </p:pic>
      <p:pic>
        <p:nvPicPr>
          <p:cNvPr id="5" name="图片 4">
            <a:extLst>
              <a:ext uri="{FF2B5EF4-FFF2-40B4-BE49-F238E27FC236}">
                <a16:creationId xmlns:a16="http://schemas.microsoft.com/office/drawing/2014/main" id="{47E81363-C8FF-4483-A288-86B28806C24B}"/>
              </a:ext>
            </a:extLst>
          </p:cNvPr>
          <p:cNvPicPr>
            <a:picLocks noChangeAspect="1"/>
          </p:cNvPicPr>
          <p:nvPr/>
        </p:nvPicPr>
        <p:blipFill>
          <a:blip r:embed="rId4"/>
          <a:stretch>
            <a:fillRect/>
          </a:stretch>
        </p:blipFill>
        <p:spPr>
          <a:xfrm>
            <a:off x="4641468" y="800792"/>
            <a:ext cx="3643357" cy="2051670"/>
          </a:xfrm>
          <a:prstGeom prst="rect">
            <a:avLst/>
          </a:prstGeom>
        </p:spPr>
      </p:pic>
      <p:pic>
        <p:nvPicPr>
          <p:cNvPr id="7" name="图片 6">
            <a:extLst>
              <a:ext uri="{FF2B5EF4-FFF2-40B4-BE49-F238E27FC236}">
                <a16:creationId xmlns:a16="http://schemas.microsoft.com/office/drawing/2014/main" id="{1D7371B3-6936-45CB-9171-1487206283C7}"/>
              </a:ext>
            </a:extLst>
          </p:cNvPr>
          <p:cNvPicPr>
            <a:picLocks noChangeAspect="1"/>
          </p:cNvPicPr>
          <p:nvPr/>
        </p:nvPicPr>
        <p:blipFill>
          <a:blip r:embed="rId5"/>
          <a:stretch>
            <a:fillRect/>
          </a:stretch>
        </p:blipFill>
        <p:spPr>
          <a:xfrm>
            <a:off x="1234640" y="2923128"/>
            <a:ext cx="3267894" cy="1908710"/>
          </a:xfrm>
          <a:prstGeom prst="rect">
            <a:avLst/>
          </a:prstGeom>
        </p:spPr>
      </p:pic>
      <p:pic>
        <p:nvPicPr>
          <p:cNvPr id="11" name="图片 10">
            <a:extLst>
              <a:ext uri="{FF2B5EF4-FFF2-40B4-BE49-F238E27FC236}">
                <a16:creationId xmlns:a16="http://schemas.microsoft.com/office/drawing/2014/main" id="{45FC3EA4-0892-4C4B-BE11-1E6967C02D4D}"/>
              </a:ext>
            </a:extLst>
          </p:cNvPr>
          <p:cNvPicPr>
            <a:picLocks noChangeAspect="1"/>
          </p:cNvPicPr>
          <p:nvPr/>
        </p:nvPicPr>
        <p:blipFill>
          <a:blip r:embed="rId6"/>
          <a:stretch>
            <a:fillRect/>
          </a:stretch>
        </p:blipFill>
        <p:spPr>
          <a:xfrm>
            <a:off x="4641467" y="2923128"/>
            <a:ext cx="3643357" cy="1909431"/>
          </a:xfrm>
          <a:prstGeom prst="rect">
            <a:avLst/>
          </a:prstGeom>
        </p:spPr>
      </p:pic>
    </p:spTree>
    <p:extLst>
      <p:ext uri="{BB962C8B-B14F-4D97-AF65-F5344CB8AC3E}">
        <p14:creationId xmlns:p14="http://schemas.microsoft.com/office/powerpoint/2010/main" val="2286272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782850" y="205988"/>
            <a:ext cx="7578300" cy="115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altLang="en-US" sz="2400" dirty="0">
                <a:latin typeface="方正小标宋简体" panose="02010601030101010101" pitchFamily="2" charset="-122"/>
                <a:ea typeface="方正小标宋简体" panose="02010601030101010101" pitchFamily="2" charset="-122"/>
              </a:rPr>
              <a:t>关于单词</a:t>
            </a:r>
            <a:endParaRPr sz="2400" dirty="0">
              <a:latin typeface="方正小标宋简体" panose="02010601030101010101" pitchFamily="2" charset="-122"/>
              <a:ea typeface="方正小标宋简体" panose="02010601030101010101" pitchFamily="2" charset="-122"/>
            </a:endParaRPr>
          </a:p>
        </p:txBody>
      </p:sp>
      <p:sp>
        <p:nvSpPr>
          <p:cNvPr id="108" name="Google Shape;108;p19"/>
          <p:cNvSpPr txBox="1">
            <a:spLocks noGrp="1"/>
          </p:cNvSpPr>
          <p:nvPr>
            <p:ph type="body" idx="1"/>
          </p:nvPr>
        </p:nvSpPr>
        <p:spPr>
          <a:xfrm>
            <a:off x="706500" y="1364749"/>
            <a:ext cx="2491800" cy="3063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CN" altLang="en-US" sz="1400" b="1" dirty="0">
                <a:solidFill>
                  <a:srgbClr val="FFC000"/>
                </a:solidFill>
                <a:latin typeface="Times New Roman" panose="02020603050405020304" pitchFamily="18" charset="0"/>
                <a:ea typeface="+mn-ea"/>
              </a:rPr>
              <a:t>需要背完单词再刷题训练吗？</a:t>
            </a:r>
            <a:endParaRPr lang="en-US" altLang="zh-CN" sz="1400" b="1" dirty="0">
              <a:solidFill>
                <a:srgbClr val="FFC000"/>
              </a:solidFill>
              <a:latin typeface="Times New Roman" panose="02020603050405020304" pitchFamily="18" charset="0"/>
              <a:ea typeface="+mn-ea"/>
            </a:endParaRPr>
          </a:p>
          <a:p>
            <a:pPr marL="0" lvl="0" indent="0" algn="l" rtl="0">
              <a:spcBef>
                <a:spcPts val="600"/>
              </a:spcBef>
              <a:spcAft>
                <a:spcPts val="0"/>
              </a:spcAft>
              <a:buNone/>
            </a:pPr>
            <a:r>
              <a:rPr lang="zh-CN" altLang="en-US" sz="1400" b="1" dirty="0">
                <a:latin typeface="Times New Roman" panose="02020603050405020304" pitchFamily="18" charset="0"/>
                <a:ea typeface="+mn-ea"/>
              </a:rPr>
              <a:t>答：视情况</a:t>
            </a:r>
            <a:endParaRPr lang="en-US" altLang="zh-CN" sz="1400" b="1" dirty="0">
              <a:latin typeface="Times New Roman" panose="02020603050405020304" pitchFamily="18" charset="0"/>
              <a:ea typeface="+mn-ea"/>
            </a:endParaRPr>
          </a:p>
          <a:p>
            <a:pPr marL="0" lvl="0" indent="0" algn="l" rtl="0">
              <a:spcBef>
                <a:spcPts val="600"/>
              </a:spcBef>
              <a:spcAft>
                <a:spcPts val="0"/>
              </a:spcAft>
              <a:buNone/>
            </a:pPr>
            <a:r>
              <a:rPr lang="zh-CN" altLang="en-US" sz="1400" dirty="0">
                <a:latin typeface="Times New Roman" panose="02020603050405020304" pitchFamily="18" charset="0"/>
                <a:ea typeface="+mn-ea"/>
              </a:rPr>
              <a:t>如果距离考试的时间十分充裕，那么可以每天保持基本的单词背诵，提高自己能力上限；如果时间紧张，可以直接进入训练，托福考试不会在单词量上“刁难”，但需要有一定基础</a:t>
            </a:r>
            <a:endParaRPr lang="en-US" altLang="zh-CN" sz="1400" dirty="0">
              <a:latin typeface="Times New Roman" panose="02020603050405020304" pitchFamily="18" charset="0"/>
              <a:ea typeface="+mn-ea"/>
            </a:endParaRPr>
          </a:p>
        </p:txBody>
      </p:sp>
      <p:sp>
        <p:nvSpPr>
          <p:cNvPr id="109" name="Google Shape;109;p19"/>
          <p:cNvSpPr txBox="1">
            <a:spLocks noGrp="1"/>
          </p:cNvSpPr>
          <p:nvPr>
            <p:ph type="body" idx="2"/>
          </p:nvPr>
        </p:nvSpPr>
        <p:spPr>
          <a:xfrm>
            <a:off x="3326101" y="1364749"/>
            <a:ext cx="2491800" cy="3063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CN" altLang="en-US" sz="1400" b="1" dirty="0">
                <a:solidFill>
                  <a:srgbClr val="FFC000"/>
                </a:solidFill>
                <a:latin typeface="Times New Roman" panose="02020603050405020304" pitchFamily="18" charset="0"/>
                <a:ea typeface="+mn-ea"/>
              </a:rPr>
              <a:t>我应该重点掌握什么单词？</a:t>
            </a:r>
            <a:endParaRPr lang="en-US" altLang="zh-CN" sz="1400" b="1" dirty="0">
              <a:solidFill>
                <a:srgbClr val="FFC000"/>
              </a:solidFill>
              <a:latin typeface="Times New Roman" panose="02020603050405020304" pitchFamily="18" charset="0"/>
              <a:ea typeface="+mn-ea"/>
            </a:endParaRPr>
          </a:p>
          <a:p>
            <a:pPr marL="0" lvl="0" indent="0" algn="l" rtl="0">
              <a:spcBef>
                <a:spcPts val="600"/>
              </a:spcBef>
              <a:spcAft>
                <a:spcPts val="0"/>
              </a:spcAft>
              <a:buNone/>
            </a:pPr>
            <a:r>
              <a:rPr lang="zh-CN" altLang="en-US" sz="1400" b="1" dirty="0">
                <a:latin typeface="Times New Roman" panose="02020603050405020304" pitchFamily="18" charset="0"/>
                <a:ea typeface="+mn-ea"/>
              </a:rPr>
              <a:t>答：核心词汇</a:t>
            </a:r>
            <a:endParaRPr lang="en-US" altLang="zh-CN" sz="1400" b="1" dirty="0">
              <a:latin typeface="Times New Roman" panose="02020603050405020304" pitchFamily="18" charset="0"/>
              <a:ea typeface="+mn-ea"/>
            </a:endParaRPr>
          </a:p>
          <a:p>
            <a:pPr marL="0" lvl="0" indent="0" algn="l" rtl="0">
              <a:spcBef>
                <a:spcPts val="600"/>
              </a:spcBef>
              <a:spcAft>
                <a:spcPts val="0"/>
              </a:spcAft>
              <a:buNone/>
            </a:pPr>
            <a:r>
              <a:rPr lang="zh-CN" altLang="en-US" sz="1400" dirty="0">
                <a:latin typeface="Times New Roman" panose="02020603050405020304" pitchFamily="18" charset="0"/>
                <a:ea typeface="+mn-ea"/>
              </a:rPr>
              <a:t>除了极个别的语言大佬，大部分人在考试阅读中都会遇到陌生名词，但有时将其替换为“</a:t>
            </a:r>
            <a:r>
              <a:rPr lang="en-US" altLang="zh-CN" sz="1400" dirty="0">
                <a:latin typeface="Times New Roman" panose="02020603050405020304" pitchFamily="18" charset="0"/>
                <a:ea typeface="+mn-ea"/>
              </a:rPr>
              <a:t>A</a:t>
            </a:r>
            <a:r>
              <a:rPr lang="zh-CN" altLang="en-US" sz="1400" dirty="0">
                <a:latin typeface="Times New Roman" panose="02020603050405020304" pitchFamily="18" charset="0"/>
                <a:ea typeface="+mn-ea"/>
              </a:rPr>
              <a:t>”并不会影响做题。</a:t>
            </a:r>
            <a:endParaRPr lang="en-US" altLang="zh-CN" sz="1400" dirty="0">
              <a:latin typeface="Times New Roman" panose="02020603050405020304" pitchFamily="18" charset="0"/>
              <a:ea typeface="+mn-ea"/>
            </a:endParaRPr>
          </a:p>
          <a:p>
            <a:pPr marL="0" lvl="0" indent="0" algn="l" rtl="0">
              <a:spcBef>
                <a:spcPts val="600"/>
              </a:spcBef>
              <a:spcAft>
                <a:spcPts val="0"/>
              </a:spcAft>
              <a:buNone/>
            </a:pPr>
            <a:r>
              <a:rPr lang="zh-CN" altLang="en-US" sz="1400" dirty="0">
                <a:latin typeface="Times New Roman" panose="02020603050405020304" pitchFamily="18" charset="0"/>
                <a:ea typeface="+mn-ea"/>
              </a:rPr>
              <a:t>对于阅读的猜词等，只需要掌握某些重点高频词汇。</a:t>
            </a:r>
            <a:endParaRPr lang="en-US" altLang="zh-CN" sz="1400" dirty="0">
              <a:latin typeface="Times New Roman" panose="02020603050405020304" pitchFamily="18" charset="0"/>
              <a:ea typeface="+mn-ea"/>
            </a:endParaRPr>
          </a:p>
          <a:p>
            <a:pPr marL="0" lvl="0" indent="0" algn="l" rtl="0">
              <a:spcBef>
                <a:spcPts val="600"/>
              </a:spcBef>
              <a:spcAft>
                <a:spcPts val="0"/>
              </a:spcAft>
              <a:buNone/>
            </a:pPr>
            <a:r>
              <a:rPr lang="zh-CN" altLang="en-US" sz="1400" dirty="0">
                <a:latin typeface="Times New Roman" panose="02020603050405020304" pitchFamily="18" charset="0"/>
                <a:ea typeface="+mn-ea"/>
              </a:rPr>
              <a:t>对于学科词汇，也只需要掌握对应的核心词汇。如艺术史的</a:t>
            </a:r>
            <a:r>
              <a:rPr lang="en-US" altLang="zh-CN" sz="1400" dirty="0">
                <a:latin typeface="Times New Roman" panose="02020603050405020304" pitchFamily="18" charset="0"/>
                <a:ea typeface="+mn-ea"/>
              </a:rPr>
              <a:t>renaissance</a:t>
            </a:r>
            <a:r>
              <a:rPr lang="zh-CN" altLang="en-US" sz="1400" dirty="0">
                <a:latin typeface="Times New Roman" panose="02020603050405020304" pitchFamily="18" charset="0"/>
                <a:ea typeface="+mn-ea"/>
              </a:rPr>
              <a:t>、考古的</a:t>
            </a:r>
            <a:r>
              <a:rPr lang="en-US" altLang="zh-CN" sz="1400" dirty="0">
                <a:latin typeface="Times New Roman" panose="02020603050405020304" pitchFamily="18" charset="0"/>
                <a:ea typeface="+mn-ea"/>
              </a:rPr>
              <a:t>archeology</a:t>
            </a:r>
            <a:r>
              <a:rPr lang="zh-CN" altLang="en-US" sz="1400" dirty="0">
                <a:latin typeface="Times New Roman" panose="02020603050405020304" pitchFamily="18" charset="0"/>
                <a:ea typeface="+mn-ea"/>
              </a:rPr>
              <a:t>，</a:t>
            </a:r>
            <a:r>
              <a:rPr lang="en-US" altLang="zh-CN" sz="1400" dirty="0">
                <a:latin typeface="Times New Roman" panose="02020603050405020304" pitchFamily="18" charset="0"/>
                <a:ea typeface="+mn-ea"/>
              </a:rPr>
              <a:t>prehistoric</a:t>
            </a:r>
            <a:r>
              <a:rPr lang="zh-CN" altLang="en-US" sz="1400" dirty="0">
                <a:latin typeface="Times New Roman" panose="02020603050405020304" pitchFamily="18" charset="0"/>
                <a:ea typeface="+mn-ea"/>
              </a:rPr>
              <a:t>等等</a:t>
            </a:r>
            <a:endParaRPr sz="1400" dirty="0">
              <a:latin typeface="Times New Roman" panose="02020603050405020304" pitchFamily="18" charset="0"/>
              <a:ea typeface="+mn-ea"/>
            </a:endParaRPr>
          </a:p>
        </p:txBody>
      </p:sp>
      <p:sp>
        <p:nvSpPr>
          <p:cNvPr id="110" name="Google Shape;110;p19"/>
          <p:cNvSpPr txBox="1">
            <a:spLocks noGrp="1"/>
          </p:cNvSpPr>
          <p:nvPr>
            <p:ph type="body" idx="3"/>
          </p:nvPr>
        </p:nvSpPr>
        <p:spPr>
          <a:xfrm>
            <a:off x="5945701" y="1364749"/>
            <a:ext cx="2491800" cy="3063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zh-CN" altLang="en-US" sz="1400" b="1" dirty="0">
                <a:solidFill>
                  <a:srgbClr val="FFC000"/>
                </a:solidFill>
                <a:latin typeface="Times New Roman" panose="02020603050405020304" pitchFamily="18" charset="0"/>
                <a:ea typeface="宋体" panose="02010600030101010101" pitchFamily="2" charset="-122"/>
              </a:rPr>
              <a:t>拓展词汇我该如何处理？</a:t>
            </a:r>
            <a:endParaRPr lang="en-US" altLang="zh-CN" sz="1400" b="1" dirty="0">
              <a:solidFill>
                <a:srgbClr val="FFC000"/>
              </a:solidFill>
              <a:latin typeface="Times New Roman" panose="02020603050405020304" pitchFamily="18" charset="0"/>
              <a:ea typeface="宋体" panose="02010600030101010101" pitchFamily="2" charset="-122"/>
            </a:endParaRPr>
          </a:p>
          <a:p>
            <a:pPr marL="0" lvl="0" indent="0" algn="l" rtl="0">
              <a:spcBef>
                <a:spcPts val="600"/>
              </a:spcBef>
              <a:spcAft>
                <a:spcPts val="0"/>
              </a:spcAft>
              <a:buNone/>
            </a:pPr>
            <a:r>
              <a:rPr lang="zh-CN" altLang="en-US" sz="1400" b="1" dirty="0">
                <a:latin typeface="Times New Roman" panose="02020603050405020304" pitchFamily="18" charset="0"/>
                <a:ea typeface="宋体" panose="02010600030101010101" pitchFamily="2" charset="-122"/>
              </a:rPr>
              <a:t>答：视个人情况</a:t>
            </a:r>
            <a:endParaRPr lang="en-US" altLang="zh-CN" sz="1400" b="1" dirty="0">
              <a:latin typeface="Times New Roman" panose="02020603050405020304" pitchFamily="18" charset="0"/>
              <a:ea typeface="宋体" panose="02010600030101010101" pitchFamily="2" charset="-122"/>
            </a:endParaRPr>
          </a:p>
          <a:p>
            <a:pPr marL="0" lvl="0" indent="0" algn="l" rtl="0">
              <a:spcBef>
                <a:spcPts val="600"/>
              </a:spcBef>
              <a:spcAft>
                <a:spcPts val="0"/>
              </a:spcAft>
              <a:buNone/>
            </a:pPr>
            <a:r>
              <a:rPr lang="zh-CN" altLang="en-US" sz="1400" dirty="0">
                <a:latin typeface="Times New Roman" panose="02020603050405020304" pitchFamily="18" charset="0"/>
                <a:ea typeface="宋体" panose="02010600030101010101" pitchFamily="2" charset="-122"/>
              </a:rPr>
              <a:t>若时间较为紧张，则可以在刷题中去学习陌生词汇，同时也可以锻炼陌生词汇做题</a:t>
            </a:r>
            <a:endParaRPr lang="en-US" altLang="zh-CN" sz="1400" dirty="0">
              <a:latin typeface="Times New Roman" panose="02020603050405020304" pitchFamily="18" charset="0"/>
              <a:ea typeface="宋体" panose="02010600030101010101" pitchFamily="2" charset="-122"/>
            </a:endParaRPr>
          </a:p>
          <a:p>
            <a:pPr marL="0" lvl="0" indent="0" algn="l" rtl="0">
              <a:spcBef>
                <a:spcPts val="600"/>
              </a:spcBef>
              <a:spcAft>
                <a:spcPts val="0"/>
              </a:spcAft>
              <a:buNone/>
            </a:pPr>
            <a:r>
              <a:rPr lang="zh-CN" altLang="en-US" sz="1400" dirty="0">
                <a:latin typeface="Times New Roman" panose="02020603050405020304" pitchFamily="18" charset="0"/>
                <a:ea typeface="宋体" panose="02010600030101010101" pitchFamily="2" charset="-122"/>
              </a:rPr>
              <a:t>若时间充裕，则可以根据需求选择性学习。有很强的语言水平和需求的可以直接将自己“本土化”；如我数学专业需求不大，则掌握托福即可。</a:t>
            </a:r>
            <a:endParaRPr lang="en-US" sz="1400" dirty="0">
              <a:latin typeface="Times New Roman" panose="02020603050405020304" pitchFamily="18" charset="0"/>
              <a:ea typeface="宋体" panose="02010600030101010101" pitchFamily="2" charset="-122"/>
            </a:endParaRPr>
          </a:p>
        </p:txBody>
      </p:sp>
      <p:sp>
        <p:nvSpPr>
          <p:cNvPr id="111" name="Google Shape;111;p19"/>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extLst>
      <p:ext uri="{BB962C8B-B14F-4D97-AF65-F5344CB8AC3E}">
        <p14:creationId xmlns:p14="http://schemas.microsoft.com/office/powerpoint/2010/main" val="181294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4" name="Google Shape;134;p22"/>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4" name="标题 3">
            <a:extLst>
              <a:ext uri="{FF2B5EF4-FFF2-40B4-BE49-F238E27FC236}">
                <a16:creationId xmlns:a16="http://schemas.microsoft.com/office/drawing/2014/main" id="{EB267A76-C68F-4847-8EB2-BED0C3DD10BF}"/>
              </a:ext>
            </a:extLst>
          </p:cNvPr>
          <p:cNvSpPr>
            <a:spLocks noGrp="1"/>
          </p:cNvSpPr>
          <p:nvPr>
            <p:ph type="title"/>
          </p:nvPr>
        </p:nvSpPr>
        <p:spPr>
          <a:xfrm>
            <a:off x="782725" y="327866"/>
            <a:ext cx="7578300" cy="1158600"/>
          </a:xfrm>
        </p:spPr>
        <p:txBody>
          <a:bodyPr/>
          <a:lstStyle/>
          <a:p>
            <a:r>
              <a:rPr lang="zh-CN" altLang="en-US" sz="2400" b="0" i="0" u="none" strike="noStrike" baseline="0" dirty="0">
                <a:latin typeface="方正小标宋简体" panose="02010601030101010101" pitchFamily="2" charset="-122"/>
                <a:ea typeface="方正小标宋简体" panose="02010601030101010101" pitchFamily="2" charset="-122"/>
              </a:rPr>
              <a:t>考场经验</a:t>
            </a:r>
            <a:endParaRPr lang="zh-CN" altLang="en-US" sz="1800" dirty="0">
              <a:latin typeface="方正小标宋简体" panose="02010601030101010101" pitchFamily="2" charset="-122"/>
              <a:ea typeface="方正小标宋简体" panose="02010601030101010101" pitchFamily="2" charset="-122"/>
            </a:endParaRPr>
          </a:p>
        </p:txBody>
      </p:sp>
      <p:sp>
        <p:nvSpPr>
          <p:cNvPr id="12" name="文本框 11">
            <a:extLst>
              <a:ext uri="{FF2B5EF4-FFF2-40B4-BE49-F238E27FC236}">
                <a16:creationId xmlns:a16="http://schemas.microsoft.com/office/drawing/2014/main" id="{7F8A276F-B831-4E24-B22F-F751F55E2025}"/>
              </a:ext>
            </a:extLst>
          </p:cNvPr>
          <p:cNvSpPr txBox="1"/>
          <p:nvPr/>
        </p:nvSpPr>
        <p:spPr>
          <a:xfrm>
            <a:off x="1360045" y="1486466"/>
            <a:ext cx="6423660" cy="2554545"/>
          </a:xfrm>
          <a:prstGeom prst="rect">
            <a:avLst/>
          </a:prstGeom>
          <a:noFill/>
        </p:spPr>
        <p:txBody>
          <a:bodyPr wrap="square">
            <a:spAutoFit/>
          </a:bodyPr>
          <a:lstStyle/>
          <a:p>
            <a:pPr algn="l"/>
            <a:r>
              <a:rPr lang="zh-CN" altLang="en-US" sz="1600" b="1" i="0" u="none" strike="noStrike" dirty="0">
                <a:solidFill>
                  <a:schemeClr val="bg1"/>
                </a:solidFill>
                <a:latin typeface="Times New Roman" panose="02020603050405020304" pitchFamily="18" charset="0"/>
                <a:ea typeface="宋体" panose="02010600030101010101" pitchFamily="2" charset="-122"/>
              </a:rPr>
              <a:t>不同地区的同学考场其实还是稍微有不同的，有的地区不同同学考试进度基本一致，有的考点别人考口语时你可能在考听力。所以要集中注意力，或者捂住耳机，防止被打扰，专心在自己的做题上。</a:t>
            </a:r>
            <a:endParaRPr lang="en-US" altLang="zh-CN" sz="1600" b="1" i="0" u="none" strike="noStrike" dirty="0">
              <a:solidFill>
                <a:schemeClr val="bg1"/>
              </a:solidFill>
              <a:latin typeface="Times New Roman" panose="02020603050405020304" pitchFamily="18" charset="0"/>
              <a:ea typeface="宋体" panose="02010600030101010101" pitchFamily="2" charset="-122"/>
            </a:endParaRPr>
          </a:p>
          <a:p>
            <a:pPr algn="l"/>
            <a:endParaRPr lang="zh-CN" altLang="en-US" sz="1600" b="1" i="0" u="none" strike="noStrike" dirty="0">
              <a:solidFill>
                <a:schemeClr val="bg1"/>
              </a:solidFill>
              <a:latin typeface="Times New Roman" panose="02020603050405020304" pitchFamily="18" charset="0"/>
              <a:ea typeface="宋体" panose="02010600030101010101" pitchFamily="2" charset="-122"/>
            </a:endParaRPr>
          </a:p>
          <a:p>
            <a:pPr algn="l"/>
            <a:r>
              <a:rPr lang="zh-CN" altLang="en-US" sz="1600" b="1" i="0" u="none" strike="noStrike" dirty="0">
                <a:solidFill>
                  <a:schemeClr val="bg1"/>
                </a:solidFill>
                <a:latin typeface="Times New Roman" panose="02020603050405020304" pitchFamily="18" charset="0"/>
                <a:ea typeface="宋体" panose="02010600030101010101" pitchFamily="2" charset="-122"/>
              </a:rPr>
              <a:t>考试顺序是阅读听力、口语写作，听力和口语间有</a:t>
            </a:r>
            <a:r>
              <a:rPr lang="en-US" altLang="zh-CN" sz="1600" b="1" i="0" u="none" strike="noStrike" dirty="0">
                <a:solidFill>
                  <a:schemeClr val="bg1"/>
                </a:solidFill>
                <a:latin typeface="Times New Roman" panose="02020603050405020304" pitchFamily="18" charset="0"/>
                <a:ea typeface="宋体" panose="02010600030101010101" pitchFamily="2" charset="-122"/>
              </a:rPr>
              <a:t>10</a:t>
            </a:r>
            <a:r>
              <a:rPr lang="zh-CN" altLang="en-US" sz="1600" b="1" i="0" u="none" strike="noStrike" dirty="0">
                <a:solidFill>
                  <a:schemeClr val="bg1"/>
                </a:solidFill>
                <a:latin typeface="Times New Roman" panose="02020603050405020304" pitchFamily="18" charset="0"/>
                <a:ea typeface="宋体" panose="02010600030101010101" pitchFamily="2" charset="-122"/>
              </a:rPr>
              <a:t>分钟休息时间，你可以早回去考场候考，然后偷偷去听考口语的同学都在说什么，提前预知一下口语的题目是什么。</a:t>
            </a:r>
            <a:endParaRPr lang="en-US" altLang="zh-CN" sz="1600" b="1" i="0" u="none" strike="noStrike" dirty="0">
              <a:solidFill>
                <a:schemeClr val="bg1"/>
              </a:solidFill>
              <a:latin typeface="Times New Roman" panose="02020603050405020304" pitchFamily="18" charset="0"/>
              <a:ea typeface="宋体" panose="02010600030101010101" pitchFamily="2" charset="-122"/>
            </a:endParaRPr>
          </a:p>
          <a:p>
            <a:pPr algn="l"/>
            <a:endParaRPr lang="zh-CN" altLang="en-US" sz="1600" b="1" i="0" u="none" strike="noStrike" dirty="0">
              <a:solidFill>
                <a:schemeClr val="bg1"/>
              </a:solidFill>
              <a:latin typeface="Times New Roman" panose="02020603050405020304" pitchFamily="18" charset="0"/>
              <a:ea typeface="宋体" panose="02010600030101010101" pitchFamily="2" charset="-122"/>
            </a:endParaRPr>
          </a:p>
          <a:p>
            <a:pPr algn="l"/>
            <a:r>
              <a:rPr lang="zh-CN" altLang="en-US" sz="1600" b="1" i="0" u="none" strike="noStrike" dirty="0">
                <a:solidFill>
                  <a:schemeClr val="bg1"/>
                </a:solidFill>
                <a:latin typeface="Times New Roman" panose="02020603050405020304" pitchFamily="18" charset="0"/>
                <a:ea typeface="宋体" panose="02010600030101010101" pitchFamily="2" charset="-122"/>
              </a:rPr>
              <a:t>疫情期间考试可能会严格，比如可能候考很长时间，所以要做好心理准备与身体准备。</a:t>
            </a:r>
            <a:endParaRPr lang="zh-CN" altLang="en-US" sz="1600" b="1" dirty="0">
              <a:solidFill>
                <a:schemeClr val="bg1"/>
              </a:solidFill>
              <a:latin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782725" y="25845"/>
            <a:ext cx="7578300" cy="115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altLang="en-US" sz="2400" dirty="0">
                <a:latin typeface="方正小标宋简体" panose="02010601030101010101" pitchFamily="2" charset="-122"/>
                <a:ea typeface="方正小标宋简体" panose="02010601030101010101" pitchFamily="2" charset="-122"/>
              </a:rPr>
              <a:t>个人备考过程实录</a:t>
            </a:r>
            <a:endParaRPr sz="2400" dirty="0">
              <a:latin typeface="方正小标宋简体" panose="02010601030101010101" pitchFamily="2" charset="-122"/>
              <a:ea typeface="方正小标宋简体" panose="02010601030101010101" pitchFamily="2" charset="-122"/>
            </a:endParaRPr>
          </a:p>
        </p:txBody>
      </p:sp>
      <p:sp>
        <p:nvSpPr>
          <p:cNvPr id="141" name="Google Shape;141;p23"/>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6" name="文本框 5">
            <a:extLst>
              <a:ext uri="{FF2B5EF4-FFF2-40B4-BE49-F238E27FC236}">
                <a16:creationId xmlns:a16="http://schemas.microsoft.com/office/drawing/2014/main" id="{F7E62A49-18DD-4737-906A-FC2F9F530F86}"/>
              </a:ext>
            </a:extLst>
          </p:cNvPr>
          <p:cNvSpPr txBox="1"/>
          <p:nvPr/>
        </p:nvSpPr>
        <p:spPr>
          <a:xfrm>
            <a:off x="863196" y="876136"/>
            <a:ext cx="7635240" cy="3839769"/>
          </a:xfrm>
          <a:prstGeom prst="rect">
            <a:avLst/>
          </a:prstGeom>
          <a:noFill/>
        </p:spPr>
        <p:txBody>
          <a:bodyPr wrap="square">
            <a:spAutoFit/>
          </a:bodyPr>
          <a:lstStyle/>
          <a:p>
            <a:pPr algn="l">
              <a:lnSpc>
                <a:spcPts val="2100"/>
              </a:lnSpc>
            </a:pPr>
            <a:r>
              <a:rPr lang="zh-CN" altLang="en-US" sz="1600" b="0" i="0" u="none" strike="noStrike" baseline="0" dirty="0">
                <a:solidFill>
                  <a:schemeClr val="bg1"/>
                </a:solidFill>
                <a:latin typeface="宋体" panose="02010600030101010101" pitchFamily="2" charset="-122"/>
                <a:ea typeface="宋体" panose="02010600030101010101" pitchFamily="2" charset="-122"/>
              </a:rPr>
              <a:t>备考过程</a:t>
            </a:r>
            <a:r>
              <a:rPr lang="zh-CN" altLang="en-US" sz="1600" b="0" i="0" u="none" strike="noStrike" baseline="0" dirty="0">
                <a:solidFill>
                  <a:schemeClr val="bg1"/>
                </a:solidFill>
                <a:latin typeface="CMR10"/>
                <a:ea typeface="宋体" panose="02010600030101010101" pitchFamily="2" charset="-122"/>
              </a:rPr>
              <a:t>：</a:t>
            </a:r>
            <a:r>
              <a:rPr lang="zh-CN" altLang="en-US" sz="1600" b="0" i="0" u="none" strike="noStrike" baseline="0" dirty="0">
                <a:solidFill>
                  <a:schemeClr val="bg1"/>
                </a:solidFill>
                <a:latin typeface="宋体" panose="02010600030101010101" pitchFamily="2" charset="-122"/>
                <a:ea typeface="宋体" panose="02010600030101010101" pitchFamily="2" charset="-122"/>
              </a:rPr>
              <a:t>首先我自我判断是</a:t>
            </a:r>
            <a:r>
              <a:rPr lang="zh-CN" altLang="en-US" sz="1600" b="1" i="0" u="none" strike="noStrike" baseline="0" dirty="0">
                <a:solidFill>
                  <a:schemeClr val="bg1"/>
                </a:solidFill>
                <a:latin typeface="宋体" panose="02010600030101010101" pitchFamily="2" charset="-122"/>
                <a:ea typeface="宋体" panose="02010600030101010101" pitchFamily="2" charset="-122"/>
              </a:rPr>
              <a:t>听力</a:t>
            </a:r>
            <a:r>
              <a:rPr lang="zh-CN" altLang="en-US" sz="1600" b="0" i="0" u="none" strike="noStrike" baseline="0" dirty="0">
                <a:solidFill>
                  <a:schemeClr val="bg1"/>
                </a:solidFill>
                <a:latin typeface="宋体" panose="02010600030101010101" pitchFamily="2" charset="-122"/>
                <a:ea typeface="宋体" panose="02010600030101010101" pitchFamily="2" charset="-122"/>
              </a:rPr>
              <a:t>和</a:t>
            </a:r>
            <a:r>
              <a:rPr lang="zh-CN" altLang="en-US" sz="1600" b="1" i="0" u="none" strike="noStrike" baseline="0" dirty="0">
                <a:solidFill>
                  <a:schemeClr val="bg1"/>
                </a:solidFill>
                <a:latin typeface="宋体" panose="02010600030101010101" pitchFamily="2" charset="-122"/>
                <a:ea typeface="宋体" panose="02010600030101010101" pitchFamily="2" charset="-122"/>
              </a:rPr>
              <a:t>写作</a:t>
            </a:r>
            <a:r>
              <a:rPr lang="zh-CN" altLang="en-US" sz="1600" b="0" i="0" u="none" strike="noStrike" baseline="0" dirty="0">
                <a:solidFill>
                  <a:schemeClr val="bg1"/>
                </a:solidFill>
                <a:latin typeface="宋体" panose="02010600030101010101" pitchFamily="2" charset="-122"/>
                <a:ea typeface="宋体" panose="02010600030101010101" pitchFamily="2" charset="-122"/>
              </a:rPr>
              <a:t>较强，所以主要准备顺序的是阅读、听力、口语、写作。在剩两个月的时候我开始准备托福单词，准备了近一个月，期间没有</a:t>
            </a:r>
            <a:r>
              <a:rPr lang="zh-CN" altLang="en-US" sz="1600" dirty="0">
                <a:solidFill>
                  <a:schemeClr val="bg1"/>
                </a:solidFill>
                <a:latin typeface="宋体" panose="02010600030101010101" pitchFamily="2" charset="-122"/>
                <a:ea typeface="宋体" panose="02010600030101010101" pitchFamily="2" charset="-122"/>
              </a:rPr>
              <a:t>开始</a:t>
            </a:r>
            <a:r>
              <a:rPr lang="zh-CN" altLang="en-US" sz="1600" b="0" i="0" u="none" strike="noStrike" baseline="0" dirty="0">
                <a:solidFill>
                  <a:schemeClr val="bg1"/>
                </a:solidFill>
                <a:latin typeface="宋体" panose="02010600030101010101" pitchFamily="2" charset="-122"/>
                <a:ea typeface="宋体" panose="02010600030101010101" pitchFamily="2" charset="-122"/>
              </a:rPr>
              <a:t>做题（虽然这样我的词汇基础比较牢了，但是十分不建议这样做）；然后剩一个月的时候用了半个月</a:t>
            </a:r>
            <a:r>
              <a:rPr lang="zh-CN" altLang="en-US" sz="1600" dirty="0">
                <a:solidFill>
                  <a:schemeClr val="bg1"/>
                </a:solidFill>
                <a:latin typeface="宋体" panose="02010600030101010101" pitchFamily="2" charset="-122"/>
                <a:ea typeface="宋体" panose="02010600030101010101" pitchFamily="2" charset="-122"/>
              </a:rPr>
              <a:t>被其他事耽搁</a:t>
            </a:r>
            <a:r>
              <a:rPr lang="zh-CN" altLang="en-US" sz="1600" b="0" i="0" u="none" strike="noStrike" baseline="0" dirty="0">
                <a:solidFill>
                  <a:schemeClr val="bg1"/>
                </a:solidFill>
                <a:latin typeface="宋体" panose="02010600030101010101" pitchFamily="2" charset="-122"/>
                <a:ea typeface="宋体" panose="02010600030101010101" pitchFamily="2" charset="-122"/>
              </a:rPr>
              <a:t>，没有准备托福。最后半个月先集中训练了听力和阅读一个星期，主要是刷题和思考错题，然后重新看题。然后开始准备口语，使用了如上的资源来准备模板、答题思路等等，最后通过以上资源学了写作模板和答题思路。</a:t>
            </a:r>
            <a:endParaRPr lang="en-US" altLang="zh-CN" sz="1600" b="0" i="0" u="none" strike="noStrike" baseline="0" dirty="0">
              <a:solidFill>
                <a:schemeClr val="bg1"/>
              </a:solidFill>
              <a:latin typeface="宋体" panose="02010600030101010101" pitchFamily="2" charset="-122"/>
              <a:ea typeface="宋体" panose="02010600030101010101" pitchFamily="2" charset="-122"/>
            </a:endParaRPr>
          </a:p>
          <a:p>
            <a:pPr algn="l">
              <a:lnSpc>
                <a:spcPts val="2100"/>
              </a:lnSpc>
            </a:pPr>
            <a:r>
              <a:rPr lang="zh-CN" altLang="en-US" sz="1600" b="0" i="0" u="none" strike="noStrike" baseline="0" dirty="0">
                <a:solidFill>
                  <a:schemeClr val="bg1"/>
                </a:solidFill>
                <a:latin typeface="宋体" panose="02010600030101010101" pitchFamily="2" charset="-122"/>
                <a:ea typeface="宋体" panose="02010600030101010101" pitchFamily="2" charset="-122"/>
              </a:rPr>
              <a:t>最后一段时间主要刷听力、阅读、口语题。我个人习惯下午思考，因此是下午场的考试，上午为了进入节奏，刷了一套真题阅读、听力、口语，没有训练写作。个人感觉真正了解题目与模板、做真题、总结反思都是最后冲刺阶段才着手事情，之前是巩固好了词汇等等基础才令后面的准备顺利了一些。</a:t>
            </a:r>
            <a:endParaRPr lang="en-US" altLang="zh-CN" sz="1600" b="0" i="0" u="none" strike="noStrike" baseline="0" dirty="0">
              <a:solidFill>
                <a:schemeClr val="bg1"/>
              </a:solidFill>
              <a:latin typeface="宋体" panose="02010600030101010101" pitchFamily="2" charset="-122"/>
              <a:ea typeface="宋体" panose="02010600030101010101" pitchFamily="2" charset="-122"/>
            </a:endParaRPr>
          </a:p>
          <a:p>
            <a:pPr algn="l">
              <a:lnSpc>
                <a:spcPts val="2100"/>
              </a:lnSpc>
            </a:pPr>
            <a:r>
              <a:rPr lang="zh-CN" altLang="en-US" sz="1600" dirty="0">
                <a:solidFill>
                  <a:schemeClr val="bg1"/>
                </a:solidFill>
                <a:latin typeface="宋体" panose="02010600030101010101" pitchFamily="2" charset="-122"/>
                <a:ea typeface="宋体" panose="02010600030101010101" pitchFamily="2" charset="-122"/>
              </a:rPr>
              <a:t>最后考试开始时状态不太好，前</a:t>
            </a:r>
            <a:r>
              <a:rPr lang="en-US" altLang="zh-CN" sz="1600" dirty="0">
                <a:solidFill>
                  <a:schemeClr val="bg1"/>
                </a:solidFill>
                <a:latin typeface="宋体" panose="02010600030101010101" pitchFamily="2" charset="-122"/>
                <a:ea typeface="宋体" panose="02010600030101010101" pitchFamily="2" charset="-122"/>
              </a:rPr>
              <a:t>3</a:t>
            </a:r>
            <a:r>
              <a:rPr lang="zh-CN" altLang="en-US" sz="1600" dirty="0">
                <a:solidFill>
                  <a:schemeClr val="bg1"/>
                </a:solidFill>
                <a:latin typeface="宋体" panose="02010600030101010101" pitchFamily="2" charset="-122"/>
                <a:ea typeface="宋体" panose="02010600030101010101" pitchFamily="2" charset="-122"/>
              </a:rPr>
              <a:t>分钟一点阅读都没有读进去，于是用了十几秒时间调整了一下心境，将注意力全部集中在文本材料上，而不是考试压力上，像往常一样的心态，最后顺利结束考试。</a:t>
            </a:r>
            <a:endParaRPr lang="zh-CN" altLang="en-US" sz="1600"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7"/>
        <p:cNvGrpSpPr/>
        <p:nvPr/>
      </p:nvGrpSpPr>
      <p:grpSpPr>
        <a:xfrm>
          <a:off x="0" y="0"/>
          <a:ext cx="0" cy="0"/>
          <a:chOff x="0" y="0"/>
          <a:chExt cx="0" cy="0"/>
        </a:xfrm>
      </p:grpSpPr>
      <p:sp>
        <p:nvSpPr>
          <p:cNvPr id="178" name="Google Shape;178;p27"/>
          <p:cNvSpPr txBox="1">
            <a:spLocks noGrp="1"/>
          </p:cNvSpPr>
          <p:nvPr>
            <p:ph type="title"/>
          </p:nvPr>
        </p:nvSpPr>
        <p:spPr>
          <a:xfrm>
            <a:off x="782725" y="289116"/>
            <a:ext cx="7578300" cy="115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altLang="en-US" sz="2800" dirty="0">
                <a:latin typeface="方正小标宋简体" panose="02010601030101010101" pitchFamily="2" charset="-122"/>
                <a:ea typeface="方正小标宋简体" panose="02010601030101010101" pitchFamily="2" charset="-122"/>
              </a:rPr>
              <a:t>结语</a:t>
            </a:r>
            <a:endParaRPr sz="2800" dirty="0">
              <a:latin typeface="方正小标宋简体" panose="02010601030101010101" pitchFamily="2" charset="-122"/>
              <a:ea typeface="方正小标宋简体" panose="02010601030101010101" pitchFamily="2" charset="-122"/>
            </a:endParaRPr>
          </a:p>
        </p:txBody>
      </p:sp>
      <p:sp>
        <p:nvSpPr>
          <p:cNvPr id="184" name="Google Shape;184;p27"/>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2" name="文本框 1">
            <a:extLst>
              <a:ext uri="{FF2B5EF4-FFF2-40B4-BE49-F238E27FC236}">
                <a16:creationId xmlns:a16="http://schemas.microsoft.com/office/drawing/2014/main" id="{E32F0C6A-C06C-4F85-9418-3DC82811E5AA}"/>
              </a:ext>
            </a:extLst>
          </p:cNvPr>
          <p:cNvSpPr txBox="1"/>
          <p:nvPr/>
        </p:nvSpPr>
        <p:spPr>
          <a:xfrm>
            <a:off x="1273199" y="1375759"/>
            <a:ext cx="6597352" cy="2554545"/>
          </a:xfrm>
          <a:prstGeom prst="rect">
            <a:avLst/>
          </a:prstGeom>
          <a:noFill/>
        </p:spPr>
        <p:txBody>
          <a:bodyPr wrap="square" rtlCol="0">
            <a:spAutoFit/>
          </a:bodyPr>
          <a:lstStyle/>
          <a:p>
            <a:r>
              <a:rPr lang="zh-CN" altLang="en-US" sz="1600" dirty="0">
                <a:solidFill>
                  <a:schemeClr val="bg1"/>
                </a:solidFill>
                <a:latin typeface="Times New Roman" panose="02020603050405020304" pitchFamily="18" charset="0"/>
                <a:ea typeface="宋体" panose="02010600030101010101" pitchFamily="2" charset="-122"/>
              </a:rPr>
              <a:t>感谢今天来听</a:t>
            </a:r>
            <a:r>
              <a:rPr lang="en-US" altLang="zh-CN" sz="1600" dirty="0">
                <a:solidFill>
                  <a:schemeClr val="bg1"/>
                </a:solidFill>
                <a:latin typeface="Times New Roman" panose="02020603050405020304" pitchFamily="18" charset="0"/>
                <a:ea typeface="宋体" panose="02010600030101010101" pitchFamily="2" charset="-122"/>
              </a:rPr>
              <a:t>talk</a:t>
            </a:r>
            <a:r>
              <a:rPr lang="zh-CN" altLang="en-US" sz="1600" dirty="0">
                <a:solidFill>
                  <a:schemeClr val="bg1"/>
                </a:solidFill>
                <a:latin typeface="Times New Roman" panose="02020603050405020304" pitchFamily="18" charset="0"/>
                <a:ea typeface="宋体" panose="02010600030101010101" pitchFamily="2" charset="-122"/>
              </a:rPr>
              <a:t>的各位同学的支持，也感谢</a:t>
            </a:r>
            <a:r>
              <a:rPr lang="zh-CN" altLang="en-US" sz="1600" b="1" dirty="0">
                <a:solidFill>
                  <a:schemeClr val="bg1"/>
                </a:solidFill>
                <a:latin typeface="Times New Roman" panose="02020603050405020304" pitchFamily="18" charset="0"/>
                <a:ea typeface="宋体" panose="02010600030101010101" pitchFamily="2" charset="-122"/>
              </a:rPr>
              <a:t>吉大听你说</a:t>
            </a:r>
            <a:r>
              <a:rPr lang="en-US" altLang="zh-CN" sz="1600" b="1" dirty="0">
                <a:solidFill>
                  <a:schemeClr val="bg1"/>
                </a:solidFill>
                <a:latin typeface="Times New Roman" panose="02020603050405020304" pitchFamily="18" charset="0"/>
                <a:ea typeface="宋体" panose="02010600030101010101" pitchFamily="2" charset="-122"/>
              </a:rPr>
              <a:t>Weekly Talk</a:t>
            </a:r>
            <a:r>
              <a:rPr lang="zh-CN" altLang="en-US" sz="1600" dirty="0">
                <a:solidFill>
                  <a:schemeClr val="bg1"/>
                </a:solidFill>
                <a:latin typeface="Times New Roman" panose="02020603050405020304" pitchFamily="18" charset="0"/>
                <a:ea typeface="宋体" panose="02010600030101010101" pitchFamily="2" charset="-122"/>
              </a:rPr>
              <a:t>以及各位老师对于本次活动的大力支持。</a:t>
            </a:r>
            <a:endParaRPr lang="en-US" altLang="zh-CN" sz="1600" dirty="0">
              <a:solidFill>
                <a:schemeClr val="bg1"/>
              </a:solidFill>
              <a:latin typeface="Times New Roman" panose="02020603050405020304" pitchFamily="18" charset="0"/>
              <a:ea typeface="宋体" panose="02010600030101010101" pitchFamily="2" charset="-122"/>
            </a:endParaRPr>
          </a:p>
          <a:p>
            <a:endParaRPr lang="en-US" altLang="zh-CN" sz="1600" dirty="0">
              <a:solidFill>
                <a:schemeClr val="bg1"/>
              </a:solidFill>
              <a:latin typeface="Times New Roman" panose="02020603050405020304" pitchFamily="18" charset="0"/>
              <a:ea typeface="宋体" panose="02010600030101010101" pitchFamily="2" charset="-122"/>
            </a:endParaRPr>
          </a:p>
          <a:p>
            <a:r>
              <a:rPr lang="zh-CN" altLang="en-US" sz="1600" dirty="0">
                <a:solidFill>
                  <a:schemeClr val="bg1"/>
                </a:solidFill>
                <a:latin typeface="Times New Roman" panose="02020603050405020304" pitchFamily="18" charset="0"/>
                <a:ea typeface="宋体" panose="02010600030101010101" pitchFamily="2" charset="-122"/>
              </a:rPr>
              <a:t>我自己的英语水平也没有很强，也没有经过十分系统的</a:t>
            </a:r>
            <a:r>
              <a:rPr lang="en-US" altLang="zh-CN" sz="1600" dirty="0">
                <a:solidFill>
                  <a:schemeClr val="bg1"/>
                </a:solidFill>
                <a:latin typeface="Times New Roman" panose="02020603050405020304" pitchFamily="18" charset="0"/>
                <a:ea typeface="宋体" panose="02010600030101010101" pitchFamily="2" charset="-122"/>
              </a:rPr>
              <a:t>TOEFL</a:t>
            </a:r>
            <a:r>
              <a:rPr lang="zh-CN" altLang="en-US" sz="1600" dirty="0">
                <a:solidFill>
                  <a:schemeClr val="bg1"/>
                </a:solidFill>
                <a:latin typeface="Times New Roman" panose="02020603050405020304" pitchFamily="18" charset="0"/>
                <a:ea typeface="宋体" panose="02010600030101010101" pitchFamily="2" charset="-122"/>
              </a:rPr>
              <a:t>学习，能够取得现在成绩实属幸运。我知道在语言学科有许多高手，本次</a:t>
            </a:r>
            <a:r>
              <a:rPr lang="en-US" altLang="zh-CN" sz="1600" dirty="0">
                <a:solidFill>
                  <a:schemeClr val="bg1"/>
                </a:solidFill>
                <a:latin typeface="Times New Roman" panose="02020603050405020304" pitchFamily="18" charset="0"/>
                <a:ea typeface="宋体" panose="02010600030101010101" pitchFamily="2" charset="-122"/>
              </a:rPr>
              <a:t>TOEFL</a:t>
            </a:r>
            <a:r>
              <a:rPr lang="zh-CN" altLang="en-US" sz="1600" dirty="0">
                <a:solidFill>
                  <a:schemeClr val="bg1"/>
                </a:solidFill>
                <a:latin typeface="Times New Roman" panose="02020603050405020304" pitchFamily="18" charset="0"/>
                <a:ea typeface="宋体" panose="02010600030101010101" pitchFamily="2" charset="-122"/>
              </a:rPr>
              <a:t>经验分享未免班门弄斧。本</a:t>
            </a:r>
            <a:r>
              <a:rPr lang="en-US" altLang="zh-CN" sz="1600" dirty="0">
                <a:solidFill>
                  <a:schemeClr val="bg1"/>
                </a:solidFill>
                <a:latin typeface="Times New Roman" panose="02020603050405020304" pitchFamily="18" charset="0"/>
                <a:ea typeface="宋体" panose="02010600030101010101" pitchFamily="2" charset="-122"/>
              </a:rPr>
              <a:t>PPT</a:t>
            </a:r>
            <a:r>
              <a:rPr lang="zh-CN" altLang="en-US" sz="1600" dirty="0">
                <a:solidFill>
                  <a:schemeClr val="bg1"/>
                </a:solidFill>
                <a:latin typeface="Times New Roman" panose="02020603050405020304" pitchFamily="18" charset="0"/>
                <a:ea typeface="宋体" panose="02010600030101010101" pitchFamily="2" charset="-122"/>
              </a:rPr>
              <a:t>中的内容也不尽周全，多有纰漏，希望各位同学多多包涵。</a:t>
            </a:r>
            <a:endParaRPr lang="en-US" altLang="zh-CN" sz="1600" dirty="0">
              <a:solidFill>
                <a:schemeClr val="bg1"/>
              </a:solidFill>
              <a:latin typeface="Times New Roman" panose="02020603050405020304" pitchFamily="18" charset="0"/>
              <a:ea typeface="宋体" panose="02010600030101010101" pitchFamily="2" charset="-122"/>
            </a:endParaRPr>
          </a:p>
          <a:p>
            <a:endParaRPr lang="en-US" altLang="zh-CN" sz="1600" dirty="0">
              <a:solidFill>
                <a:schemeClr val="bg1"/>
              </a:solidFill>
              <a:latin typeface="Times New Roman" panose="02020603050405020304" pitchFamily="18" charset="0"/>
              <a:ea typeface="宋体" panose="02010600030101010101" pitchFamily="2" charset="-122"/>
            </a:endParaRPr>
          </a:p>
          <a:p>
            <a:r>
              <a:rPr lang="zh-CN" altLang="en-US" sz="1600" dirty="0">
                <a:solidFill>
                  <a:schemeClr val="bg1"/>
                </a:solidFill>
                <a:latin typeface="Times New Roman" panose="02020603050405020304" pitchFamily="18" charset="0"/>
                <a:ea typeface="宋体" panose="02010600030101010101" pitchFamily="2" charset="-122"/>
              </a:rPr>
              <a:t>尽我绵薄之力，希望对于有需求的同学提供一些帮助。祝愿有</a:t>
            </a:r>
            <a:r>
              <a:rPr lang="en-US" altLang="zh-CN" sz="1600" dirty="0">
                <a:solidFill>
                  <a:schemeClr val="bg1"/>
                </a:solidFill>
                <a:latin typeface="Times New Roman" panose="02020603050405020304" pitchFamily="18" charset="0"/>
                <a:ea typeface="宋体" panose="02010600030101010101" pitchFamily="2" charset="-122"/>
              </a:rPr>
              <a:t>TOEFL</a:t>
            </a:r>
            <a:r>
              <a:rPr lang="zh-CN" altLang="en-US" sz="1600" dirty="0">
                <a:solidFill>
                  <a:schemeClr val="bg1"/>
                </a:solidFill>
                <a:latin typeface="Times New Roman" panose="02020603050405020304" pitchFamily="18" charset="0"/>
                <a:ea typeface="宋体" panose="02010600030101010101" pitchFamily="2" charset="-122"/>
              </a:rPr>
              <a:t>考试需求的同学都能够顺利取得自己理想的成绩！</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6"/>
        <p:cNvGrpSpPr/>
        <p:nvPr/>
      </p:nvGrpSpPr>
      <p:grpSpPr>
        <a:xfrm>
          <a:off x="0" y="0"/>
          <a:ext cx="0" cy="0"/>
          <a:chOff x="0" y="0"/>
          <a:chExt cx="0" cy="0"/>
        </a:xfrm>
      </p:grpSpPr>
      <p:sp>
        <p:nvSpPr>
          <p:cNvPr id="267" name="Google Shape;267;p33"/>
          <p:cNvSpPr txBox="1">
            <a:spLocks noGrp="1"/>
          </p:cNvSpPr>
          <p:nvPr>
            <p:ph type="ctrTitle" idx="4294967295"/>
          </p:nvPr>
        </p:nvSpPr>
        <p:spPr>
          <a:xfrm>
            <a:off x="685800" y="440342"/>
            <a:ext cx="77724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dirty="0"/>
              <a:t>thanks!</a:t>
            </a:r>
            <a:endParaRPr sz="4000" dirty="0"/>
          </a:p>
        </p:txBody>
      </p:sp>
      <p:sp>
        <p:nvSpPr>
          <p:cNvPr id="268" name="Google Shape;268;p33"/>
          <p:cNvSpPr txBox="1">
            <a:spLocks noGrp="1"/>
          </p:cNvSpPr>
          <p:nvPr>
            <p:ph type="subTitle" idx="4294967295"/>
          </p:nvPr>
        </p:nvSpPr>
        <p:spPr>
          <a:xfrm>
            <a:off x="685800" y="1477532"/>
            <a:ext cx="65937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4800" b="1" dirty="0">
                <a:latin typeface="Homemade Apple" panose="02010600030101010101" charset="0"/>
              </a:rPr>
              <a:t>For your patience!</a:t>
            </a:r>
            <a:endParaRPr sz="4800" b="1" dirty="0">
              <a:latin typeface="Homemade Apple" panose="02010600030101010101" charset="0"/>
            </a:endParaRPr>
          </a:p>
        </p:txBody>
      </p:sp>
      <p:sp>
        <p:nvSpPr>
          <p:cNvPr id="269" name="Google Shape;269;p33"/>
          <p:cNvSpPr txBox="1">
            <a:spLocks noGrp="1"/>
          </p:cNvSpPr>
          <p:nvPr>
            <p:ph type="body" idx="4294967295"/>
          </p:nvPr>
        </p:nvSpPr>
        <p:spPr>
          <a:xfrm>
            <a:off x="4095705" y="2465098"/>
            <a:ext cx="4362495" cy="2034600"/>
          </a:xfrm>
          <a:prstGeom prst="rect">
            <a:avLst/>
          </a:prstGeom>
        </p:spPr>
        <p:txBody>
          <a:bodyPr spcFirstLastPara="1" wrap="square" lIns="91425" tIns="91425" rIns="91425" bIns="91425" anchor="b" anchorCtr="0">
            <a:noAutofit/>
          </a:bodyPr>
          <a:lstStyle/>
          <a:p>
            <a:pPr marL="0" lvl="0" indent="0" algn="r" rtl="0">
              <a:spcBef>
                <a:spcPts val="600"/>
              </a:spcBef>
              <a:spcAft>
                <a:spcPts val="0"/>
              </a:spcAft>
              <a:buNone/>
            </a:pPr>
            <a:r>
              <a:rPr lang="en-US" altLang="zh-CN" sz="2000" dirty="0">
                <a:latin typeface="Times New Roman" panose="02020603050405020304" pitchFamily="18" charset="0"/>
                <a:cs typeface="Times New Roman" panose="02020603050405020304" pitchFamily="18" charset="0"/>
              </a:rPr>
              <a:t>Email: tianzy1019@mails.jlu.edu.cn</a:t>
            </a:r>
          </a:p>
          <a:p>
            <a:pPr marL="0" lvl="0" indent="0" algn="r" rtl="0">
              <a:spcBef>
                <a:spcPts val="600"/>
              </a:spcBef>
              <a:spcAft>
                <a:spcPts val="0"/>
              </a:spcAft>
              <a:buNone/>
            </a:pPr>
            <a:r>
              <a:rPr lang="en-US" sz="2000" dirty="0">
                <a:latin typeface="Times New Roman" panose="02020603050405020304" pitchFamily="18" charset="0"/>
                <a:cs typeface="Times New Roman" panose="02020603050405020304" pitchFamily="18" charset="0"/>
              </a:rPr>
              <a:t>Tencent QQ: 863947348</a:t>
            </a:r>
            <a:endParaRPr sz="2000" dirty="0">
              <a:latin typeface="Times New Roman" panose="02020603050405020304" pitchFamily="18" charset="0"/>
              <a:cs typeface="Times New Roman" panose="02020603050405020304" pitchFamily="18" charset="0"/>
            </a:endParaRPr>
          </a:p>
        </p:txBody>
      </p:sp>
      <p:sp>
        <p:nvSpPr>
          <p:cNvPr id="270" name="Google Shape;270;p33"/>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ctrTitle"/>
          </p:nvPr>
        </p:nvSpPr>
        <p:spPr>
          <a:xfrm>
            <a:off x="1501200" y="1605280"/>
            <a:ext cx="6141600" cy="784800"/>
          </a:xfrm>
          <a:prstGeom prst="rect">
            <a:avLst/>
          </a:prstGeom>
        </p:spPr>
        <p:txBody>
          <a:bodyPr spcFirstLastPara="1" wrap="square" lIns="91425" tIns="91425" rIns="91425" bIns="91425" anchor="b" anchorCtr="0">
            <a:noAutofit/>
          </a:bodyPr>
          <a:lstStyle/>
          <a:p>
            <a:pPr algn="ctr">
              <a:lnSpc>
                <a:spcPct val="150000"/>
              </a:lnSpc>
            </a:pPr>
            <a:r>
              <a:rPr lang="en-US" altLang="zh-CN" sz="3200" dirty="0">
                <a:solidFill>
                  <a:schemeClr val="bg1"/>
                </a:solidFill>
                <a:latin typeface="方正小标宋简体" panose="02010601030101010101" pitchFamily="2" charset="-122"/>
                <a:ea typeface="方正小标宋简体" panose="02010601030101010101" pitchFamily="2" charset="-122"/>
              </a:rPr>
              <a:t>1. </a:t>
            </a:r>
            <a:r>
              <a:rPr lang="zh-CN" altLang="en-US" sz="3200" dirty="0">
                <a:solidFill>
                  <a:schemeClr val="bg1"/>
                </a:solidFill>
                <a:latin typeface="方正小标宋简体" panose="02010601030101010101" pitchFamily="2" charset="-122"/>
                <a:ea typeface="方正小标宋简体" panose="02010601030101010101" pitchFamily="2" charset="-122"/>
              </a:rPr>
              <a:t>什么是托福，如何报考托福？</a:t>
            </a:r>
            <a:endParaRPr lang="en-US" altLang="zh-CN" sz="3200" dirty="0">
              <a:solidFill>
                <a:schemeClr val="bg1"/>
              </a:solidFill>
              <a:latin typeface="方正小标宋简体" panose="02010601030101010101" pitchFamily="2" charset="-122"/>
              <a:ea typeface="方正小标宋简体" panose="02010601030101010101" pitchFamily="2" charset="-122"/>
            </a:endParaRPr>
          </a:p>
        </p:txBody>
      </p:sp>
      <p:sp>
        <p:nvSpPr>
          <p:cNvPr id="71" name="Google Shape;71;p14"/>
          <p:cNvSpPr txBox="1">
            <a:spLocks noGrp="1"/>
          </p:cNvSpPr>
          <p:nvPr>
            <p:ph type="subTitle" idx="1"/>
          </p:nvPr>
        </p:nvSpPr>
        <p:spPr>
          <a:xfrm>
            <a:off x="1379280" y="2753421"/>
            <a:ext cx="61416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zh-CN" dirty="0">
                <a:latin typeface="方正小标宋简体" panose="02010601030101010101" pitchFamily="2" charset="-122"/>
                <a:ea typeface="方正小标宋简体" panose="02010601030101010101" pitchFamily="2" charset="-122"/>
              </a:rPr>
              <a:t>·</a:t>
            </a:r>
            <a:r>
              <a:rPr lang="zh-CN" altLang="en-US" dirty="0">
                <a:latin typeface="方正小标宋简体" panose="02010601030101010101" pitchFamily="2" charset="-122"/>
                <a:ea typeface="方正小标宋简体" panose="02010601030101010101" pitchFamily="2" charset="-122"/>
              </a:rPr>
              <a:t>托福介绍与报名流程</a:t>
            </a:r>
            <a:endParaRPr dirty="0">
              <a:latin typeface="方正小标宋简体" panose="02010601030101010101" pitchFamily="2" charset="-122"/>
              <a:ea typeface="方正小标宋简体" panose="02010601030101010101" pitchFamily="2" charset="-122"/>
            </a:endParaRPr>
          </a:p>
        </p:txBody>
      </p:sp>
      <p:sp>
        <p:nvSpPr>
          <p:cNvPr id="72" name="Google Shape;72;p14"/>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body" idx="1"/>
          </p:nvPr>
        </p:nvSpPr>
        <p:spPr>
          <a:xfrm>
            <a:off x="686233" y="650394"/>
            <a:ext cx="7771533" cy="1347739"/>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altLang="zh-CN" sz="1600" dirty="0">
                <a:latin typeface="方正小标宋简体" panose="02010601030101010101" pitchFamily="2" charset="-122"/>
                <a:ea typeface="方正小标宋简体" panose="02010601030101010101" pitchFamily="2" charset="-122"/>
              </a:rPr>
              <a:t>· </a:t>
            </a:r>
            <a:r>
              <a:rPr lang="zh-CN" altLang="en-US" sz="1600" dirty="0">
                <a:latin typeface="方正小标宋简体" panose="02010601030101010101" pitchFamily="2" charset="-122"/>
                <a:ea typeface="方正小标宋简体" panose="02010601030101010101" pitchFamily="2" charset="-122"/>
              </a:rPr>
              <a:t>托福</a:t>
            </a:r>
            <a:r>
              <a:rPr lang="en-US" altLang="zh-CN" sz="1600" dirty="0">
                <a:latin typeface="方正小标宋简体" panose="02010601030101010101" pitchFamily="2" charset="-122"/>
                <a:ea typeface="方正小标宋简体" panose="02010601030101010101" pitchFamily="2" charset="-122"/>
              </a:rPr>
              <a:t>®</a:t>
            </a:r>
            <a:r>
              <a:rPr lang="zh-CN" altLang="en-US" sz="1600" dirty="0">
                <a:latin typeface="方正小标宋简体" panose="02010601030101010101" pitchFamily="2" charset="-122"/>
                <a:ea typeface="方正小标宋简体" panose="02010601030101010101" pitchFamily="2" charset="-122"/>
              </a:rPr>
              <a:t>考试是由</a:t>
            </a:r>
            <a:r>
              <a:rPr lang="en-US" altLang="zh-CN" sz="1600" dirty="0">
                <a:latin typeface="方正小标宋简体" panose="02010601030101010101" pitchFamily="2" charset="-122"/>
                <a:ea typeface="方正小标宋简体" panose="02010601030101010101" pitchFamily="2" charset="-122"/>
              </a:rPr>
              <a:t>ETS</a:t>
            </a:r>
            <a:r>
              <a:rPr lang="zh-CN" altLang="en-US" sz="1600" dirty="0">
                <a:latin typeface="方正小标宋简体" panose="02010601030101010101" pitchFamily="2" charset="-122"/>
                <a:ea typeface="方正小标宋简体" panose="02010601030101010101" pitchFamily="2" charset="-122"/>
              </a:rPr>
              <a:t>测评研发的一个学术英语语言测试 ，通过考察听、说、读、写这</a:t>
            </a:r>
            <a:r>
              <a:rPr lang="en-US" altLang="zh-CN" sz="1600" dirty="0">
                <a:latin typeface="方正小标宋简体" panose="02010601030101010101" pitchFamily="2" charset="-122"/>
                <a:ea typeface="方正小标宋简体" panose="02010601030101010101" pitchFamily="2" charset="-122"/>
              </a:rPr>
              <a:t>4</a:t>
            </a:r>
            <a:r>
              <a:rPr lang="zh-CN" altLang="en-US" sz="1600" dirty="0">
                <a:latin typeface="方正小标宋简体" panose="02010601030101010101" pitchFamily="2" charset="-122"/>
                <a:ea typeface="方正小标宋简体" panose="02010601030101010101" pitchFamily="2" charset="-122"/>
              </a:rPr>
              <a:t>个技能方面以体现参与者在学术语言任务环境下的真实学术语言能力，并可用于本科及研究生阶段的院校申请。 托福考试共分为</a:t>
            </a:r>
            <a:r>
              <a:rPr lang="en-US" altLang="zh-CN" sz="1600" dirty="0">
                <a:latin typeface="方正小标宋简体" panose="02010601030101010101" pitchFamily="2" charset="-122"/>
                <a:ea typeface="方正小标宋简体" panose="02010601030101010101" pitchFamily="2" charset="-122"/>
              </a:rPr>
              <a:t>3</a:t>
            </a:r>
            <a:r>
              <a:rPr lang="zh-CN" altLang="en-US" sz="1600" dirty="0">
                <a:latin typeface="方正小标宋简体" panose="02010601030101010101" pitchFamily="2" charset="-122"/>
                <a:ea typeface="方正小标宋简体" panose="02010601030101010101" pitchFamily="2" charset="-122"/>
              </a:rPr>
              <a:t>种，托福网考、家庭版托福</a:t>
            </a:r>
            <a:r>
              <a:rPr lang="en-US" altLang="zh-CN" sz="1600" dirty="0" err="1">
                <a:latin typeface="方正小标宋简体" panose="02010601030101010101" pitchFamily="2" charset="-122"/>
                <a:ea typeface="方正小标宋简体" panose="02010601030101010101" pitchFamily="2" charset="-122"/>
              </a:rPr>
              <a:t>iBT</a:t>
            </a:r>
            <a:r>
              <a:rPr lang="zh-CN" altLang="en-US" sz="1600" dirty="0">
                <a:latin typeface="方正小标宋简体" panose="02010601030101010101" pitchFamily="2" charset="-122"/>
                <a:ea typeface="方正小标宋简体" panose="02010601030101010101" pitchFamily="2" charset="-122"/>
              </a:rPr>
              <a:t>考试 、托福纸笔考。</a:t>
            </a:r>
            <a:endParaRPr lang="en-US" altLang="zh-CN" sz="1600" dirty="0">
              <a:latin typeface="方正小标宋简体" panose="02010601030101010101" pitchFamily="2" charset="-122"/>
              <a:ea typeface="方正小标宋简体" panose="02010601030101010101" pitchFamily="2" charset="-122"/>
            </a:endParaRPr>
          </a:p>
        </p:txBody>
      </p:sp>
      <p:sp>
        <p:nvSpPr>
          <p:cNvPr id="78" name="Google Shape;78;p15"/>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4" name="文本框 3">
            <a:extLst>
              <a:ext uri="{FF2B5EF4-FFF2-40B4-BE49-F238E27FC236}">
                <a16:creationId xmlns:a16="http://schemas.microsoft.com/office/drawing/2014/main" id="{0EF8F8F1-0FC0-4752-8F24-13D727AAAD0E}"/>
              </a:ext>
            </a:extLst>
          </p:cNvPr>
          <p:cNvSpPr txBox="1"/>
          <p:nvPr/>
        </p:nvSpPr>
        <p:spPr>
          <a:xfrm>
            <a:off x="686233" y="2341570"/>
            <a:ext cx="7771532" cy="584775"/>
          </a:xfrm>
          <a:prstGeom prst="rect">
            <a:avLst/>
          </a:prstGeom>
          <a:noFill/>
        </p:spPr>
        <p:txBody>
          <a:bodyPr wrap="square" rtlCol="0">
            <a:spAutoFit/>
          </a:bodyPr>
          <a:lstStyle/>
          <a:p>
            <a:r>
              <a:rPr lang="en-US" altLang="zh-CN" sz="1600" dirty="0">
                <a:solidFill>
                  <a:schemeClr val="bg1"/>
                </a:solidFill>
                <a:latin typeface="方正小标宋简体" panose="02010601030101010101" pitchFamily="2" charset="-122"/>
                <a:ea typeface="方正小标宋简体" panose="02010601030101010101" pitchFamily="2" charset="-122"/>
              </a:rPr>
              <a:t>· </a:t>
            </a:r>
            <a:r>
              <a:rPr lang="zh-CN" altLang="en-US" sz="1600" dirty="0">
                <a:solidFill>
                  <a:schemeClr val="bg1"/>
                </a:solidFill>
                <a:latin typeface="方正小标宋简体" panose="02010601030101010101" pitchFamily="2" charset="-122"/>
                <a:ea typeface="方正小标宋简体" panose="02010601030101010101" pitchFamily="2" charset="-122"/>
              </a:rPr>
              <a:t>目前我们参加的考试一般指托福网考，并非指网络在线参加考试，而是指报名后到指定的组织考试的考点参加机考。一般建议参加托福机考。</a:t>
            </a:r>
          </a:p>
        </p:txBody>
      </p:sp>
      <p:sp>
        <p:nvSpPr>
          <p:cNvPr id="7" name="文本框 6">
            <a:extLst>
              <a:ext uri="{FF2B5EF4-FFF2-40B4-BE49-F238E27FC236}">
                <a16:creationId xmlns:a16="http://schemas.microsoft.com/office/drawing/2014/main" id="{F24B3CA0-2BA8-4212-BDD4-795CF42CCAF8}"/>
              </a:ext>
            </a:extLst>
          </p:cNvPr>
          <p:cNvSpPr txBox="1"/>
          <p:nvPr/>
        </p:nvSpPr>
        <p:spPr>
          <a:xfrm>
            <a:off x="686233" y="3329974"/>
            <a:ext cx="7771532" cy="338554"/>
          </a:xfrm>
          <a:prstGeom prst="rect">
            <a:avLst/>
          </a:prstGeom>
          <a:noFill/>
        </p:spPr>
        <p:txBody>
          <a:bodyPr wrap="square" rtlCol="0">
            <a:spAutoFit/>
          </a:bodyPr>
          <a:lstStyle/>
          <a:p>
            <a:r>
              <a:rPr lang="en-US" altLang="zh-CN" sz="1600" dirty="0">
                <a:solidFill>
                  <a:schemeClr val="bg1"/>
                </a:solidFill>
                <a:latin typeface="方正小标宋简体" panose="02010601030101010101" pitchFamily="2" charset="-122"/>
                <a:ea typeface="方正小标宋简体" panose="02010601030101010101" pitchFamily="2" charset="-122"/>
              </a:rPr>
              <a:t>· </a:t>
            </a:r>
            <a:r>
              <a:rPr lang="zh-CN" altLang="en-US" sz="1600" dirty="0">
                <a:solidFill>
                  <a:schemeClr val="bg1"/>
                </a:solidFill>
                <a:latin typeface="方正小标宋简体" panose="02010601030101010101" pitchFamily="2" charset="-122"/>
                <a:ea typeface="方正小标宋简体" panose="02010601030101010101" pitchFamily="2" charset="-122"/>
              </a:rPr>
              <a:t>自</a:t>
            </a:r>
            <a:r>
              <a:rPr lang="en-US" altLang="zh-CN" sz="1600" dirty="0">
                <a:solidFill>
                  <a:schemeClr val="bg1"/>
                </a:solidFill>
                <a:latin typeface="方正小标宋简体" panose="02010601030101010101" pitchFamily="2" charset="-122"/>
                <a:ea typeface="方正小标宋简体" panose="02010601030101010101" pitchFamily="2" charset="-122"/>
              </a:rPr>
              <a:t>2019</a:t>
            </a:r>
            <a:r>
              <a:rPr lang="zh-CN" altLang="en-US" sz="1600" dirty="0">
                <a:solidFill>
                  <a:schemeClr val="bg1"/>
                </a:solidFill>
                <a:latin typeface="方正小标宋简体" panose="02010601030101010101" pitchFamily="2" charset="-122"/>
                <a:ea typeface="方正小标宋简体" panose="02010601030101010101" pitchFamily="2" charset="-122"/>
              </a:rPr>
              <a:t>年起，托福考试内容进行改革，除写作外均有改变，详情见第二部分。</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782725" y="377892"/>
            <a:ext cx="7578300" cy="60424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altLang="en-US" sz="1800" dirty="0">
                <a:latin typeface="方正小标宋简体" panose="02010601030101010101" pitchFamily="2" charset="-122"/>
                <a:ea typeface="方正小标宋简体" panose="02010601030101010101" pitchFamily="2" charset="-122"/>
              </a:rPr>
              <a:t>如何报考托福？</a:t>
            </a:r>
            <a:endParaRPr sz="1800" dirty="0">
              <a:latin typeface="方正小标宋简体" panose="02010601030101010101" pitchFamily="2" charset="-122"/>
              <a:ea typeface="方正小标宋简体" panose="02010601030101010101" pitchFamily="2" charset="-122"/>
            </a:endParaRPr>
          </a:p>
        </p:txBody>
      </p:sp>
      <p:sp>
        <p:nvSpPr>
          <p:cNvPr id="84" name="Google Shape;84;p16"/>
          <p:cNvSpPr txBox="1">
            <a:spLocks noGrp="1"/>
          </p:cNvSpPr>
          <p:nvPr>
            <p:ph type="body" idx="1"/>
          </p:nvPr>
        </p:nvSpPr>
        <p:spPr>
          <a:xfrm>
            <a:off x="502284" y="982134"/>
            <a:ext cx="3439671" cy="696236"/>
          </a:xfrm>
          <a:prstGeom prst="rect">
            <a:avLst/>
          </a:prstGeom>
        </p:spPr>
        <p:txBody>
          <a:bodyPr spcFirstLastPara="1" wrap="square" lIns="91425" tIns="91425" rIns="91425" bIns="91425" anchor="t" anchorCtr="0">
            <a:noAutofit/>
          </a:bodyPr>
          <a:lstStyle/>
          <a:p>
            <a:pPr marL="76200" lvl="0" indent="0" algn="l" rtl="0">
              <a:spcBef>
                <a:spcPts val="600"/>
              </a:spcBef>
              <a:spcAft>
                <a:spcPts val="0"/>
              </a:spcAft>
              <a:buSzPts val="2400"/>
              <a:buNone/>
            </a:pPr>
            <a:r>
              <a:rPr lang="zh-CN" altLang="en-US" sz="1600" dirty="0">
                <a:latin typeface="Times New Roman" panose="02020603050405020304" pitchFamily="18" charset="0"/>
                <a:ea typeface="方正小标宋简体" panose="02010601030101010101" pitchFamily="2" charset="-122"/>
              </a:rPr>
              <a:t>前往官网 </a:t>
            </a:r>
            <a:r>
              <a:rPr lang="en-US" sz="1600" dirty="0">
                <a:latin typeface="Times New Roman" panose="02020603050405020304" pitchFamily="18" charset="0"/>
                <a:ea typeface="方正小标宋简体" panose="02010601030101010101" pitchFamily="2" charset="-122"/>
                <a:hlinkClick r:id="rId3"/>
              </a:rPr>
              <a:t>https://toefl.neea.cn/</a:t>
            </a:r>
            <a:endParaRPr lang="en-US" sz="1600" dirty="0">
              <a:latin typeface="Times New Roman" panose="02020603050405020304" pitchFamily="18" charset="0"/>
              <a:ea typeface="方正小标宋简体" panose="02010601030101010101" pitchFamily="2" charset="-122"/>
            </a:endParaRPr>
          </a:p>
          <a:p>
            <a:pPr marL="76200" lvl="0" indent="0" algn="l" rtl="0">
              <a:spcBef>
                <a:spcPts val="600"/>
              </a:spcBef>
              <a:spcAft>
                <a:spcPts val="0"/>
              </a:spcAft>
              <a:buSzPts val="2400"/>
              <a:buNone/>
            </a:pPr>
            <a:r>
              <a:rPr lang="zh-CN" altLang="en-US" sz="1600" dirty="0">
                <a:latin typeface="Times New Roman" panose="02020603050405020304" pitchFamily="18" charset="0"/>
                <a:ea typeface="方正小标宋简体" panose="02010601030101010101" pitchFamily="2" charset="-122"/>
              </a:rPr>
              <a:t>点击登录，或注册新用户</a:t>
            </a:r>
            <a:endParaRPr lang="en-US" sz="1600" dirty="0">
              <a:latin typeface="Times New Roman" panose="02020603050405020304" pitchFamily="18" charset="0"/>
              <a:ea typeface="方正小标宋简体" panose="02010601030101010101" pitchFamily="2" charset="-122"/>
            </a:endParaRPr>
          </a:p>
          <a:p>
            <a:pPr marL="76200" lvl="0" indent="0" algn="l" rtl="0">
              <a:spcBef>
                <a:spcPts val="600"/>
              </a:spcBef>
              <a:spcAft>
                <a:spcPts val="0"/>
              </a:spcAft>
              <a:buSzPts val="2400"/>
              <a:buNone/>
            </a:pPr>
            <a:endParaRPr sz="1600" dirty="0">
              <a:latin typeface="Times New Roman" panose="02020603050405020304" pitchFamily="18" charset="0"/>
              <a:ea typeface="方正小标宋简体" panose="02010601030101010101" pitchFamily="2" charset="-122"/>
            </a:endParaRPr>
          </a:p>
        </p:txBody>
      </p:sp>
      <p:sp>
        <p:nvSpPr>
          <p:cNvPr id="85" name="Google Shape;85;p16"/>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pic>
        <p:nvPicPr>
          <p:cNvPr id="3" name="图片 2">
            <a:extLst>
              <a:ext uri="{FF2B5EF4-FFF2-40B4-BE49-F238E27FC236}">
                <a16:creationId xmlns:a16="http://schemas.microsoft.com/office/drawing/2014/main" id="{B11B9DD4-9B19-4204-9264-7D89C6334713}"/>
              </a:ext>
            </a:extLst>
          </p:cNvPr>
          <p:cNvPicPr>
            <a:picLocks noChangeAspect="1"/>
          </p:cNvPicPr>
          <p:nvPr/>
        </p:nvPicPr>
        <p:blipFill>
          <a:blip r:embed="rId4"/>
          <a:stretch>
            <a:fillRect/>
          </a:stretch>
        </p:blipFill>
        <p:spPr>
          <a:xfrm>
            <a:off x="387138" y="2098947"/>
            <a:ext cx="3995209" cy="2289674"/>
          </a:xfrm>
          <a:prstGeom prst="rect">
            <a:avLst/>
          </a:prstGeom>
        </p:spPr>
      </p:pic>
      <p:pic>
        <p:nvPicPr>
          <p:cNvPr id="4" name="图片 3">
            <a:extLst>
              <a:ext uri="{FF2B5EF4-FFF2-40B4-BE49-F238E27FC236}">
                <a16:creationId xmlns:a16="http://schemas.microsoft.com/office/drawing/2014/main" id="{A4DFAF5C-989B-4CBF-8B76-C7BE74AB6557}"/>
              </a:ext>
            </a:extLst>
          </p:cNvPr>
          <p:cNvPicPr>
            <a:picLocks noChangeAspect="1"/>
          </p:cNvPicPr>
          <p:nvPr/>
        </p:nvPicPr>
        <p:blipFill>
          <a:blip r:embed="rId5"/>
          <a:stretch>
            <a:fillRect/>
          </a:stretch>
        </p:blipFill>
        <p:spPr>
          <a:xfrm>
            <a:off x="4450080" y="2098947"/>
            <a:ext cx="4422471" cy="2129078"/>
          </a:xfrm>
          <a:prstGeom prst="rect">
            <a:avLst/>
          </a:prstGeom>
        </p:spPr>
      </p:pic>
      <p:sp>
        <p:nvSpPr>
          <p:cNvPr id="8" name="Google Shape;84;p16">
            <a:extLst>
              <a:ext uri="{FF2B5EF4-FFF2-40B4-BE49-F238E27FC236}">
                <a16:creationId xmlns:a16="http://schemas.microsoft.com/office/drawing/2014/main" id="{2B537AAF-2229-44EB-A27E-821DACC7A7D0}"/>
              </a:ext>
            </a:extLst>
          </p:cNvPr>
          <p:cNvSpPr txBox="1">
            <a:spLocks/>
          </p:cNvSpPr>
          <p:nvPr/>
        </p:nvSpPr>
        <p:spPr>
          <a:xfrm>
            <a:off x="4382347" y="1002455"/>
            <a:ext cx="4001146" cy="6962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lt1"/>
              </a:buClr>
              <a:buSzPts val="2400"/>
              <a:buFont typeface="Raleway"/>
              <a:buChar char="✘"/>
              <a:defRPr sz="2400" b="0" i="0" u="none" strike="noStrike" cap="none">
                <a:solidFill>
                  <a:schemeClr val="lt1"/>
                </a:solidFill>
                <a:latin typeface="Raleway"/>
                <a:ea typeface="Raleway"/>
                <a:cs typeface="Raleway"/>
                <a:sym typeface="Raleway"/>
              </a:defRPr>
            </a:lvl1pPr>
            <a:lvl2pPr marL="914400" marR="0" lvl="1" indent="-381000" algn="l" rtl="0">
              <a:lnSpc>
                <a:spcPct val="100000"/>
              </a:lnSpc>
              <a:spcBef>
                <a:spcPts val="0"/>
              </a:spcBef>
              <a:spcAft>
                <a:spcPts val="0"/>
              </a:spcAft>
              <a:buClr>
                <a:schemeClr val="lt1"/>
              </a:buClr>
              <a:buSzPts val="2400"/>
              <a:buFont typeface="Raleway"/>
              <a:buChar char="○"/>
              <a:defRPr sz="2400" b="0" i="0" u="none" strike="noStrike" cap="none">
                <a:solidFill>
                  <a:schemeClr val="lt1"/>
                </a:solidFill>
                <a:latin typeface="Raleway"/>
                <a:ea typeface="Raleway"/>
                <a:cs typeface="Raleway"/>
                <a:sym typeface="Raleway"/>
              </a:defRPr>
            </a:lvl2pPr>
            <a:lvl3pPr marL="1371600" marR="0" lvl="2" indent="-381000" algn="l" rtl="0">
              <a:lnSpc>
                <a:spcPct val="100000"/>
              </a:lnSpc>
              <a:spcBef>
                <a:spcPts val="0"/>
              </a:spcBef>
              <a:spcAft>
                <a:spcPts val="0"/>
              </a:spcAft>
              <a:buClr>
                <a:schemeClr val="lt1"/>
              </a:buClr>
              <a:buSzPts val="2400"/>
              <a:buFont typeface="Raleway"/>
              <a:buChar char="■"/>
              <a:defRPr sz="2400" b="0" i="0" u="none" strike="noStrike" cap="none">
                <a:solidFill>
                  <a:schemeClr val="lt1"/>
                </a:solidFill>
                <a:latin typeface="Raleway"/>
                <a:ea typeface="Raleway"/>
                <a:cs typeface="Raleway"/>
                <a:sym typeface="Raleway"/>
              </a:defRPr>
            </a:lvl3pPr>
            <a:lvl4pPr marL="1828800" marR="0" lvl="3" indent="-381000" algn="l" rtl="0">
              <a:lnSpc>
                <a:spcPct val="100000"/>
              </a:lnSpc>
              <a:spcBef>
                <a:spcPts val="0"/>
              </a:spcBef>
              <a:spcAft>
                <a:spcPts val="0"/>
              </a:spcAft>
              <a:buClr>
                <a:schemeClr val="lt1"/>
              </a:buClr>
              <a:buSzPts val="2400"/>
              <a:buFont typeface="Raleway"/>
              <a:buChar char="●"/>
              <a:defRPr sz="2400" b="0" i="0" u="none" strike="noStrike" cap="none">
                <a:solidFill>
                  <a:schemeClr val="lt1"/>
                </a:solidFill>
                <a:latin typeface="Raleway"/>
                <a:ea typeface="Raleway"/>
                <a:cs typeface="Raleway"/>
                <a:sym typeface="Raleway"/>
              </a:defRPr>
            </a:lvl4pPr>
            <a:lvl5pPr marL="2286000" marR="0" lvl="4" indent="-381000" algn="l" rtl="0">
              <a:lnSpc>
                <a:spcPct val="100000"/>
              </a:lnSpc>
              <a:spcBef>
                <a:spcPts val="0"/>
              </a:spcBef>
              <a:spcAft>
                <a:spcPts val="0"/>
              </a:spcAft>
              <a:buClr>
                <a:schemeClr val="lt1"/>
              </a:buClr>
              <a:buSzPts val="2400"/>
              <a:buFont typeface="Raleway"/>
              <a:buChar char="○"/>
              <a:defRPr sz="2400" b="0" i="0" u="none" strike="noStrike" cap="none">
                <a:solidFill>
                  <a:schemeClr val="lt1"/>
                </a:solidFill>
                <a:latin typeface="Raleway"/>
                <a:ea typeface="Raleway"/>
                <a:cs typeface="Raleway"/>
                <a:sym typeface="Raleway"/>
              </a:defRPr>
            </a:lvl5pPr>
            <a:lvl6pPr marL="2743200" marR="0" lvl="5" indent="-381000" algn="l" rtl="0">
              <a:lnSpc>
                <a:spcPct val="100000"/>
              </a:lnSpc>
              <a:spcBef>
                <a:spcPts val="0"/>
              </a:spcBef>
              <a:spcAft>
                <a:spcPts val="0"/>
              </a:spcAft>
              <a:buClr>
                <a:schemeClr val="lt1"/>
              </a:buClr>
              <a:buSzPts val="2400"/>
              <a:buFont typeface="Raleway"/>
              <a:buChar char="■"/>
              <a:defRPr sz="2400" b="0" i="0" u="none" strike="noStrike" cap="none">
                <a:solidFill>
                  <a:schemeClr val="lt1"/>
                </a:solidFill>
                <a:latin typeface="Raleway"/>
                <a:ea typeface="Raleway"/>
                <a:cs typeface="Raleway"/>
                <a:sym typeface="Raleway"/>
              </a:defRPr>
            </a:lvl6pPr>
            <a:lvl7pPr marL="3200400" marR="0" lvl="6" indent="-381000" algn="l" rtl="0">
              <a:lnSpc>
                <a:spcPct val="100000"/>
              </a:lnSpc>
              <a:spcBef>
                <a:spcPts val="0"/>
              </a:spcBef>
              <a:spcAft>
                <a:spcPts val="0"/>
              </a:spcAft>
              <a:buClr>
                <a:schemeClr val="lt1"/>
              </a:buClr>
              <a:buSzPts val="2400"/>
              <a:buFont typeface="Raleway"/>
              <a:buChar char="●"/>
              <a:defRPr sz="2400" b="0" i="0" u="none" strike="noStrike" cap="none">
                <a:solidFill>
                  <a:schemeClr val="lt1"/>
                </a:solidFill>
                <a:latin typeface="Raleway"/>
                <a:ea typeface="Raleway"/>
                <a:cs typeface="Raleway"/>
                <a:sym typeface="Raleway"/>
              </a:defRPr>
            </a:lvl7pPr>
            <a:lvl8pPr marL="3657600" marR="0" lvl="7" indent="-381000" algn="l" rtl="0">
              <a:lnSpc>
                <a:spcPct val="100000"/>
              </a:lnSpc>
              <a:spcBef>
                <a:spcPts val="0"/>
              </a:spcBef>
              <a:spcAft>
                <a:spcPts val="0"/>
              </a:spcAft>
              <a:buClr>
                <a:schemeClr val="lt1"/>
              </a:buClr>
              <a:buSzPts val="2400"/>
              <a:buFont typeface="Raleway"/>
              <a:buChar char="○"/>
              <a:defRPr sz="2400" b="0" i="0" u="none" strike="noStrike" cap="none">
                <a:solidFill>
                  <a:schemeClr val="lt1"/>
                </a:solidFill>
                <a:latin typeface="Raleway"/>
                <a:ea typeface="Raleway"/>
                <a:cs typeface="Raleway"/>
                <a:sym typeface="Raleway"/>
              </a:defRPr>
            </a:lvl8pPr>
            <a:lvl9pPr marL="4114800" marR="0" lvl="8" indent="-381000" algn="l" rtl="0">
              <a:lnSpc>
                <a:spcPct val="100000"/>
              </a:lnSpc>
              <a:spcBef>
                <a:spcPts val="0"/>
              </a:spcBef>
              <a:spcAft>
                <a:spcPts val="0"/>
              </a:spcAft>
              <a:buClr>
                <a:schemeClr val="lt1"/>
              </a:buClr>
              <a:buSzPts val="2400"/>
              <a:buFont typeface="Raleway"/>
              <a:buChar char="■"/>
              <a:defRPr sz="2400" b="0" i="0" u="none" strike="noStrike" cap="none">
                <a:solidFill>
                  <a:schemeClr val="lt1"/>
                </a:solidFill>
                <a:latin typeface="Raleway"/>
                <a:ea typeface="Raleway"/>
                <a:cs typeface="Raleway"/>
                <a:sym typeface="Raleway"/>
              </a:defRPr>
            </a:lvl9pPr>
          </a:lstStyle>
          <a:p>
            <a:pPr marL="76200" indent="0">
              <a:buFont typeface="Raleway"/>
              <a:buNone/>
            </a:pPr>
            <a:r>
              <a:rPr lang="zh-CN" altLang="en-US" sz="1600" dirty="0">
                <a:latin typeface="Times New Roman" panose="02020603050405020304" pitchFamily="18" charset="0"/>
                <a:ea typeface="方正小标宋简体" panose="02010601030101010101" pitchFamily="2" charset="-122"/>
              </a:rPr>
              <a:t>在付款界面选择托福网考考试费后付款</a:t>
            </a:r>
            <a:endParaRPr lang="en-US" altLang="zh-CN" sz="1600" dirty="0">
              <a:latin typeface="Times New Roman" panose="02020603050405020304" pitchFamily="18" charset="0"/>
              <a:ea typeface="方正小标宋简体" panose="02010601030101010101" pitchFamily="2" charset="-122"/>
            </a:endParaRPr>
          </a:p>
          <a:p>
            <a:pPr marL="76200" indent="0">
              <a:buFont typeface="Raleway"/>
              <a:buNone/>
            </a:pPr>
            <a:r>
              <a:rPr lang="zh-CN" altLang="en-US" sz="1600" dirty="0">
                <a:latin typeface="Times New Roman" panose="02020603050405020304" pitchFamily="18" charset="0"/>
                <a:ea typeface="方正小标宋简体" panose="02010601030101010101" pitchFamily="2" charset="-122"/>
              </a:rPr>
              <a:t>一般情况下仅选择此选项即可</a:t>
            </a:r>
            <a:endParaRPr lang="en-US" altLang="zh-CN" sz="1600" dirty="0">
              <a:latin typeface="Times New Roman" panose="02020603050405020304" pitchFamily="18" charset="0"/>
              <a:ea typeface="方正小标宋简体" panose="02010601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782725" y="377892"/>
            <a:ext cx="7578300" cy="60424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altLang="en-US" sz="1800" dirty="0">
                <a:latin typeface="方正小标宋简体" panose="02010601030101010101" pitchFamily="2" charset="-122"/>
                <a:ea typeface="方正小标宋简体" panose="02010601030101010101" pitchFamily="2" charset="-122"/>
              </a:rPr>
              <a:t>如何报考托福？</a:t>
            </a:r>
            <a:endParaRPr sz="1800" dirty="0">
              <a:latin typeface="方正小标宋简体" panose="02010601030101010101" pitchFamily="2" charset="-122"/>
              <a:ea typeface="方正小标宋简体" panose="02010601030101010101" pitchFamily="2" charset="-122"/>
            </a:endParaRPr>
          </a:p>
        </p:txBody>
      </p:sp>
      <p:sp>
        <p:nvSpPr>
          <p:cNvPr id="84" name="Google Shape;84;p16"/>
          <p:cNvSpPr txBox="1">
            <a:spLocks noGrp="1"/>
          </p:cNvSpPr>
          <p:nvPr>
            <p:ph type="body" idx="1"/>
          </p:nvPr>
        </p:nvSpPr>
        <p:spPr>
          <a:xfrm>
            <a:off x="502284" y="982134"/>
            <a:ext cx="3880063" cy="696236"/>
          </a:xfrm>
          <a:prstGeom prst="rect">
            <a:avLst/>
          </a:prstGeom>
        </p:spPr>
        <p:txBody>
          <a:bodyPr spcFirstLastPara="1" wrap="square" lIns="91425" tIns="91425" rIns="91425" bIns="91425" anchor="t" anchorCtr="0">
            <a:noAutofit/>
          </a:bodyPr>
          <a:lstStyle/>
          <a:p>
            <a:pPr marL="76200" lvl="0" indent="0" algn="l" rtl="0">
              <a:spcBef>
                <a:spcPts val="600"/>
              </a:spcBef>
              <a:spcAft>
                <a:spcPts val="0"/>
              </a:spcAft>
              <a:buSzPts val="2400"/>
              <a:buNone/>
            </a:pPr>
            <a:r>
              <a:rPr lang="zh-CN" altLang="en-US" sz="1600" dirty="0">
                <a:latin typeface="Times New Roman" panose="02020603050405020304" pitchFamily="18" charset="0"/>
                <a:ea typeface="方正小标宋简体" panose="02010601030101010101" pitchFamily="2" charset="-122"/>
              </a:rPr>
              <a:t>先查询考位，确定具体考试时间地点，部分城市考点热门，一般需要提前</a:t>
            </a:r>
            <a:r>
              <a:rPr lang="en-US" altLang="zh-CN" sz="1600" dirty="0">
                <a:latin typeface="Times New Roman" panose="02020603050405020304" pitchFamily="18" charset="0"/>
                <a:ea typeface="方正小标宋简体" panose="02010601030101010101" pitchFamily="2" charset="-122"/>
              </a:rPr>
              <a:t>2-6</a:t>
            </a:r>
            <a:r>
              <a:rPr lang="zh-CN" altLang="en-US" sz="1600" dirty="0">
                <a:latin typeface="Times New Roman" panose="02020603050405020304" pitchFamily="18" charset="0"/>
                <a:ea typeface="方正小标宋简体" panose="02010601030101010101" pitchFamily="2" charset="-122"/>
              </a:rPr>
              <a:t>月注册考试</a:t>
            </a:r>
            <a:endParaRPr sz="1600" dirty="0">
              <a:latin typeface="Times New Roman" panose="02020603050405020304" pitchFamily="18" charset="0"/>
              <a:ea typeface="方正小标宋简体" panose="02010601030101010101" pitchFamily="2" charset="-122"/>
            </a:endParaRPr>
          </a:p>
        </p:txBody>
      </p:sp>
      <p:sp>
        <p:nvSpPr>
          <p:cNvPr id="85" name="Google Shape;85;p16"/>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8" name="Google Shape;84;p16">
            <a:extLst>
              <a:ext uri="{FF2B5EF4-FFF2-40B4-BE49-F238E27FC236}">
                <a16:creationId xmlns:a16="http://schemas.microsoft.com/office/drawing/2014/main" id="{2B537AAF-2229-44EB-A27E-821DACC7A7D0}"/>
              </a:ext>
            </a:extLst>
          </p:cNvPr>
          <p:cNvSpPr txBox="1">
            <a:spLocks/>
          </p:cNvSpPr>
          <p:nvPr/>
        </p:nvSpPr>
        <p:spPr>
          <a:xfrm>
            <a:off x="4571875" y="952285"/>
            <a:ext cx="4001146" cy="6962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lt1"/>
              </a:buClr>
              <a:buSzPts val="2400"/>
              <a:buFont typeface="Raleway"/>
              <a:buChar char="✘"/>
              <a:defRPr sz="2400" b="0" i="0" u="none" strike="noStrike" cap="none">
                <a:solidFill>
                  <a:schemeClr val="lt1"/>
                </a:solidFill>
                <a:latin typeface="Raleway"/>
                <a:ea typeface="Raleway"/>
                <a:cs typeface="Raleway"/>
                <a:sym typeface="Raleway"/>
              </a:defRPr>
            </a:lvl1pPr>
            <a:lvl2pPr marL="914400" marR="0" lvl="1" indent="-381000" algn="l" rtl="0">
              <a:lnSpc>
                <a:spcPct val="100000"/>
              </a:lnSpc>
              <a:spcBef>
                <a:spcPts val="0"/>
              </a:spcBef>
              <a:spcAft>
                <a:spcPts val="0"/>
              </a:spcAft>
              <a:buClr>
                <a:schemeClr val="lt1"/>
              </a:buClr>
              <a:buSzPts val="2400"/>
              <a:buFont typeface="Raleway"/>
              <a:buChar char="○"/>
              <a:defRPr sz="2400" b="0" i="0" u="none" strike="noStrike" cap="none">
                <a:solidFill>
                  <a:schemeClr val="lt1"/>
                </a:solidFill>
                <a:latin typeface="Raleway"/>
                <a:ea typeface="Raleway"/>
                <a:cs typeface="Raleway"/>
                <a:sym typeface="Raleway"/>
              </a:defRPr>
            </a:lvl2pPr>
            <a:lvl3pPr marL="1371600" marR="0" lvl="2" indent="-381000" algn="l" rtl="0">
              <a:lnSpc>
                <a:spcPct val="100000"/>
              </a:lnSpc>
              <a:spcBef>
                <a:spcPts val="0"/>
              </a:spcBef>
              <a:spcAft>
                <a:spcPts val="0"/>
              </a:spcAft>
              <a:buClr>
                <a:schemeClr val="lt1"/>
              </a:buClr>
              <a:buSzPts val="2400"/>
              <a:buFont typeface="Raleway"/>
              <a:buChar char="■"/>
              <a:defRPr sz="2400" b="0" i="0" u="none" strike="noStrike" cap="none">
                <a:solidFill>
                  <a:schemeClr val="lt1"/>
                </a:solidFill>
                <a:latin typeface="Raleway"/>
                <a:ea typeface="Raleway"/>
                <a:cs typeface="Raleway"/>
                <a:sym typeface="Raleway"/>
              </a:defRPr>
            </a:lvl3pPr>
            <a:lvl4pPr marL="1828800" marR="0" lvl="3" indent="-381000" algn="l" rtl="0">
              <a:lnSpc>
                <a:spcPct val="100000"/>
              </a:lnSpc>
              <a:spcBef>
                <a:spcPts val="0"/>
              </a:spcBef>
              <a:spcAft>
                <a:spcPts val="0"/>
              </a:spcAft>
              <a:buClr>
                <a:schemeClr val="lt1"/>
              </a:buClr>
              <a:buSzPts val="2400"/>
              <a:buFont typeface="Raleway"/>
              <a:buChar char="●"/>
              <a:defRPr sz="2400" b="0" i="0" u="none" strike="noStrike" cap="none">
                <a:solidFill>
                  <a:schemeClr val="lt1"/>
                </a:solidFill>
                <a:latin typeface="Raleway"/>
                <a:ea typeface="Raleway"/>
                <a:cs typeface="Raleway"/>
                <a:sym typeface="Raleway"/>
              </a:defRPr>
            </a:lvl4pPr>
            <a:lvl5pPr marL="2286000" marR="0" lvl="4" indent="-381000" algn="l" rtl="0">
              <a:lnSpc>
                <a:spcPct val="100000"/>
              </a:lnSpc>
              <a:spcBef>
                <a:spcPts val="0"/>
              </a:spcBef>
              <a:spcAft>
                <a:spcPts val="0"/>
              </a:spcAft>
              <a:buClr>
                <a:schemeClr val="lt1"/>
              </a:buClr>
              <a:buSzPts val="2400"/>
              <a:buFont typeface="Raleway"/>
              <a:buChar char="○"/>
              <a:defRPr sz="2400" b="0" i="0" u="none" strike="noStrike" cap="none">
                <a:solidFill>
                  <a:schemeClr val="lt1"/>
                </a:solidFill>
                <a:latin typeface="Raleway"/>
                <a:ea typeface="Raleway"/>
                <a:cs typeface="Raleway"/>
                <a:sym typeface="Raleway"/>
              </a:defRPr>
            </a:lvl5pPr>
            <a:lvl6pPr marL="2743200" marR="0" lvl="5" indent="-381000" algn="l" rtl="0">
              <a:lnSpc>
                <a:spcPct val="100000"/>
              </a:lnSpc>
              <a:spcBef>
                <a:spcPts val="0"/>
              </a:spcBef>
              <a:spcAft>
                <a:spcPts val="0"/>
              </a:spcAft>
              <a:buClr>
                <a:schemeClr val="lt1"/>
              </a:buClr>
              <a:buSzPts val="2400"/>
              <a:buFont typeface="Raleway"/>
              <a:buChar char="■"/>
              <a:defRPr sz="2400" b="0" i="0" u="none" strike="noStrike" cap="none">
                <a:solidFill>
                  <a:schemeClr val="lt1"/>
                </a:solidFill>
                <a:latin typeface="Raleway"/>
                <a:ea typeface="Raleway"/>
                <a:cs typeface="Raleway"/>
                <a:sym typeface="Raleway"/>
              </a:defRPr>
            </a:lvl6pPr>
            <a:lvl7pPr marL="3200400" marR="0" lvl="6" indent="-381000" algn="l" rtl="0">
              <a:lnSpc>
                <a:spcPct val="100000"/>
              </a:lnSpc>
              <a:spcBef>
                <a:spcPts val="0"/>
              </a:spcBef>
              <a:spcAft>
                <a:spcPts val="0"/>
              </a:spcAft>
              <a:buClr>
                <a:schemeClr val="lt1"/>
              </a:buClr>
              <a:buSzPts val="2400"/>
              <a:buFont typeface="Raleway"/>
              <a:buChar char="●"/>
              <a:defRPr sz="2400" b="0" i="0" u="none" strike="noStrike" cap="none">
                <a:solidFill>
                  <a:schemeClr val="lt1"/>
                </a:solidFill>
                <a:latin typeface="Raleway"/>
                <a:ea typeface="Raleway"/>
                <a:cs typeface="Raleway"/>
                <a:sym typeface="Raleway"/>
              </a:defRPr>
            </a:lvl7pPr>
            <a:lvl8pPr marL="3657600" marR="0" lvl="7" indent="-381000" algn="l" rtl="0">
              <a:lnSpc>
                <a:spcPct val="100000"/>
              </a:lnSpc>
              <a:spcBef>
                <a:spcPts val="0"/>
              </a:spcBef>
              <a:spcAft>
                <a:spcPts val="0"/>
              </a:spcAft>
              <a:buClr>
                <a:schemeClr val="lt1"/>
              </a:buClr>
              <a:buSzPts val="2400"/>
              <a:buFont typeface="Raleway"/>
              <a:buChar char="○"/>
              <a:defRPr sz="2400" b="0" i="0" u="none" strike="noStrike" cap="none">
                <a:solidFill>
                  <a:schemeClr val="lt1"/>
                </a:solidFill>
                <a:latin typeface="Raleway"/>
                <a:ea typeface="Raleway"/>
                <a:cs typeface="Raleway"/>
                <a:sym typeface="Raleway"/>
              </a:defRPr>
            </a:lvl8pPr>
            <a:lvl9pPr marL="4114800" marR="0" lvl="8" indent="-381000" algn="l" rtl="0">
              <a:lnSpc>
                <a:spcPct val="100000"/>
              </a:lnSpc>
              <a:spcBef>
                <a:spcPts val="0"/>
              </a:spcBef>
              <a:spcAft>
                <a:spcPts val="0"/>
              </a:spcAft>
              <a:buClr>
                <a:schemeClr val="lt1"/>
              </a:buClr>
              <a:buSzPts val="2400"/>
              <a:buFont typeface="Raleway"/>
              <a:buChar char="■"/>
              <a:defRPr sz="2400" b="0" i="0" u="none" strike="noStrike" cap="none">
                <a:solidFill>
                  <a:schemeClr val="lt1"/>
                </a:solidFill>
                <a:latin typeface="Raleway"/>
                <a:ea typeface="Raleway"/>
                <a:cs typeface="Raleway"/>
                <a:sym typeface="Raleway"/>
              </a:defRPr>
            </a:lvl9pPr>
          </a:lstStyle>
          <a:p>
            <a:pPr marL="76200" indent="0">
              <a:buFont typeface="Raleway"/>
              <a:buNone/>
            </a:pPr>
            <a:r>
              <a:rPr lang="zh-CN" altLang="en-US" sz="1600" dirty="0">
                <a:latin typeface="Times New Roman" panose="02020603050405020304" pitchFamily="18" charset="0"/>
                <a:ea typeface="方正小标宋简体" panose="02010601030101010101" pitchFamily="2" charset="-122"/>
              </a:rPr>
              <a:t>在付款界面付款后即可在“注册考试”处注册考试</a:t>
            </a:r>
            <a:endParaRPr lang="en-US" altLang="zh-CN" sz="1600" dirty="0">
              <a:latin typeface="Times New Roman" panose="02020603050405020304" pitchFamily="18" charset="0"/>
              <a:ea typeface="方正小标宋简体" panose="02010601030101010101" pitchFamily="2" charset="-122"/>
            </a:endParaRPr>
          </a:p>
        </p:txBody>
      </p:sp>
      <p:pic>
        <p:nvPicPr>
          <p:cNvPr id="5" name="图片 4">
            <a:extLst>
              <a:ext uri="{FF2B5EF4-FFF2-40B4-BE49-F238E27FC236}">
                <a16:creationId xmlns:a16="http://schemas.microsoft.com/office/drawing/2014/main" id="{9AC35C7B-7061-4F29-9A29-7BCD2B12B5A6}"/>
              </a:ext>
            </a:extLst>
          </p:cNvPr>
          <p:cNvPicPr>
            <a:picLocks noChangeAspect="1"/>
          </p:cNvPicPr>
          <p:nvPr/>
        </p:nvPicPr>
        <p:blipFill>
          <a:blip r:embed="rId3"/>
          <a:stretch>
            <a:fillRect/>
          </a:stretch>
        </p:blipFill>
        <p:spPr>
          <a:xfrm>
            <a:off x="663788" y="2159907"/>
            <a:ext cx="4205682" cy="2107972"/>
          </a:xfrm>
          <a:prstGeom prst="rect">
            <a:avLst/>
          </a:prstGeom>
        </p:spPr>
      </p:pic>
      <p:pic>
        <p:nvPicPr>
          <p:cNvPr id="7" name="图片 6">
            <a:extLst>
              <a:ext uri="{FF2B5EF4-FFF2-40B4-BE49-F238E27FC236}">
                <a16:creationId xmlns:a16="http://schemas.microsoft.com/office/drawing/2014/main" id="{0E875B99-E2B1-408B-8D69-056385AB2E74}"/>
              </a:ext>
            </a:extLst>
          </p:cNvPr>
          <p:cNvPicPr>
            <a:picLocks noChangeAspect="1"/>
          </p:cNvPicPr>
          <p:nvPr/>
        </p:nvPicPr>
        <p:blipFill>
          <a:blip r:embed="rId4"/>
          <a:stretch>
            <a:fillRect/>
          </a:stretch>
        </p:blipFill>
        <p:spPr>
          <a:xfrm>
            <a:off x="4953196" y="2159907"/>
            <a:ext cx="3667702" cy="2107972"/>
          </a:xfrm>
          <a:prstGeom prst="rect">
            <a:avLst/>
          </a:prstGeom>
        </p:spPr>
      </p:pic>
    </p:spTree>
    <p:extLst>
      <p:ext uri="{BB962C8B-B14F-4D97-AF65-F5344CB8AC3E}">
        <p14:creationId xmlns:p14="http://schemas.microsoft.com/office/powerpoint/2010/main" val="1988261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782725" y="384666"/>
            <a:ext cx="7578300" cy="60424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altLang="en-US" sz="1800" dirty="0">
                <a:latin typeface="方正小标宋简体" panose="02010601030101010101" pitchFamily="2" charset="-122"/>
                <a:ea typeface="方正小标宋简体" panose="02010601030101010101" pitchFamily="2" charset="-122"/>
              </a:rPr>
              <a:t>关于成绩</a:t>
            </a:r>
            <a:endParaRPr sz="1800" dirty="0">
              <a:latin typeface="方正小标宋简体" panose="02010601030101010101" pitchFamily="2" charset="-122"/>
              <a:ea typeface="方正小标宋简体" panose="02010601030101010101" pitchFamily="2" charset="-122"/>
            </a:endParaRPr>
          </a:p>
        </p:txBody>
      </p:sp>
      <p:sp>
        <p:nvSpPr>
          <p:cNvPr id="84" name="Google Shape;84;p16"/>
          <p:cNvSpPr txBox="1">
            <a:spLocks noGrp="1"/>
          </p:cNvSpPr>
          <p:nvPr>
            <p:ph type="body" idx="1"/>
          </p:nvPr>
        </p:nvSpPr>
        <p:spPr>
          <a:xfrm>
            <a:off x="800753" y="859704"/>
            <a:ext cx="7415743" cy="1225972"/>
          </a:xfrm>
          <a:prstGeom prst="rect">
            <a:avLst/>
          </a:prstGeom>
        </p:spPr>
        <p:txBody>
          <a:bodyPr spcFirstLastPara="1" wrap="square" lIns="91425" tIns="91425" rIns="91425" bIns="91425" anchor="t" anchorCtr="0">
            <a:noAutofit/>
          </a:bodyPr>
          <a:lstStyle/>
          <a:p>
            <a:pPr marL="76200" lvl="0" indent="0" algn="l" rtl="0">
              <a:spcBef>
                <a:spcPts val="600"/>
              </a:spcBef>
              <a:spcAft>
                <a:spcPts val="0"/>
              </a:spcAft>
              <a:buSzPts val="2400"/>
              <a:buNone/>
            </a:pPr>
            <a:r>
              <a:rPr lang="zh-CN" altLang="en-US" sz="1600" dirty="0">
                <a:latin typeface="Times New Roman" panose="02020603050405020304" pitchFamily="18" charset="0"/>
                <a:ea typeface="方正小标宋简体" panose="02010601030101010101" pitchFamily="2" charset="-122"/>
              </a:rPr>
              <a:t>部分同学可能有语言成绩的需求</a:t>
            </a:r>
            <a:r>
              <a:rPr lang="en-US" altLang="zh-CN" sz="1600" dirty="0">
                <a:latin typeface="Times New Roman" panose="02020603050405020304" pitchFamily="18" charset="0"/>
                <a:ea typeface="方正小标宋简体" panose="02010601030101010101" pitchFamily="2" charset="-122"/>
              </a:rPr>
              <a:t>DDL</a:t>
            </a:r>
            <a:r>
              <a:rPr lang="zh-CN" altLang="en-US" sz="1600" dirty="0">
                <a:latin typeface="Times New Roman" panose="02020603050405020304" pitchFamily="18" charset="0"/>
                <a:ea typeface="方正小标宋简体" panose="02010601030101010101" pitchFamily="2" charset="-122"/>
              </a:rPr>
              <a:t>，托福考试后一周左右将出成绩，并可下载电子成绩单。由于可能有成绩复议需求，纸质版证书将在一个月以后寄送。由于疫情，许多的托福网考都有可能会被临时取消，将延误出成绩的时间，请各位同学提前做好准备。</a:t>
            </a:r>
            <a:endParaRPr sz="1600" dirty="0">
              <a:latin typeface="Times New Roman" panose="02020603050405020304" pitchFamily="18" charset="0"/>
              <a:ea typeface="方正小标宋简体" panose="02010601030101010101" pitchFamily="2" charset="-122"/>
            </a:endParaRPr>
          </a:p>
        </p:txBody>
      </p:sp>
      <p:sp>
        <p:nvSpPr>
          <p:cNvPr id="85" name="Google Shape;85;p16"/>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pic>
        <p:nvPicPr>
          <p:cNvPr id="3" name="图片 2">
            <a:extLst>
              <a:ext uri="{FF2B5EF4-FFF2-40B4-BE49-F238E27FC236}">
                <a16:creationId xmlns:a16="http://schemas.microsoft.com/office/drawing/2014/main" id="{18076485-E95E-4919-B5F0-34849FE40192}"/>
              </a:ext>
            </a:extLst>
          </p:cNvPr>
          <p:cNvPicPr>
            <a:picLocks noChangeAspect="1"/>
          </p:cNvPicPr>
          <p:nvPr/>
        </p:nvPicPr>
        <p:blipFill>
          <a:blip r:embed="rId3"/>
          <a:stretch>
            <a:fillRect/>
          </a:stretch>
        </p:blipFill>
        <p:spPr>
          <a:xfrm>
            <a:off x="782725" y="2144813"/>
            <a:ext cx="3884101" cy="2640068"/>
          </a:xfrm>
          <a:prstGeom prst="rect">
            <a:avLst/>
          </a:prstGeom>
        </p:spPr>
      </p:pic>
      <p:pic>
        <p:nvPicPr>
          <p:cNvPr id="6" name="图片 5">
            <a:extLst>
              <a:ext uri="{FF2B5EF4-FFF2-40B4-BE49-F238E27FC236}">
                <a16:creationId xmlns:a16="http://schemas.microsoft.com/office/drawing/2014/main" id="{D8A04AE4-684E-491F-AAD9-957761BF4E9B}"/>
              </a:ext>
            </a:extLst>
          </p:cNvPr>
          <p:cNvPicPr>
            <a:picLocks noChangeAspect="1"/>
          </p:cNvPicPr>
          <p:nvPr/>
        </p:nvPicPr>
        <p:blipFill>
          <a:blip r:embed="rId4"/>
          <a:stretch>
            <a:fillRect/>
          </a:stretch>
        </p:blipFill>
        <p:spPr>
          <a:xfrm>
            <a:off x="4666826" y="2149972"/>
            <a:ext cx="3978240" cy="2004620"/>
          </a:xfrm>
          <a:prstGeom prst="rect">
            <a:avLst/>
          </a:prstGeom>
        </p:spPr>
      </p:pic>
      <p:sp>
        <p:nvSpPr>
          <p:cNvPr id="9" name="文本框 8">
            <a:extLst>
              <a:ext uri="{FF2B5EF4-FFF2-40B4-BE49-F238E27FC236}">
                <a16:creationId xmlns:a16="http://schemas.microsoft.com/office/drawing/2014/main" id="{7266AB8F-242C-4102-9CC4-0735A6C91DC3}"/>
              </a:ext>
            </a:extLst>
          </p:cNvPr>
          <p:cNvSpPr txBox="1"/>
          <p:nvPr/>
        </p:nvSpPr>
        <p:spPr>
          <a:xfrm>
            <a:off x="6048587" y="4154592"/>
            <a:ext cx="1537546" cy="253916"/>
          </a:xfrm>
          <a:prstGeom prst="rect">
            <a:avLst/>
          </a:prstGeom>
          <a:noFill/>
        </p:spPr>
        <p:txBody>
          <a:bodyPr wrap="square" rtlCol="0">
            <a:spAutoFit/>
          </a:bodyPr>
          <a:lstStyle/>
          <a:p>
            <a:r>
              <a:rPr lang="zh-CN" altLang="en-US" sz="1050" dirty="0">
                <a:solidFill>
                  <a:schemeClr val="bg1"/>
                </a:solidFill>
                <a:latin typeface="+mn-ea"/>
                <a:ea typeface="+mn-ea"/>
              </a:rPr>
              <a:t>电子版证书部分截图</a:t>
            </a:r>
          </a:p>
        </p:txBody>
      </p:sp>
    </p:spTree>
    <p:extLst>
      <p:ext uri="{BB962C8B-B14F-4D97-AF65-F5344CB8AC3E}">
        <p14:creationId xmlns:p14="http://schemas.microsoft.com/office/powerpoint/2010/main" val="243903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ctrTitle"/>
          </p:nvPr>
        </p:nvSpPr>
        <p:spPr>
          <a:xfrm>
            <a:off x="1501200" y="1605280"/>
            <a:ext cx="6141600" cy="784800"/>
          </a:xfrm>
          <a:prstGeom prst="rect">
            <a:avLst/>
          </a:prstGeom>
        </p:spPr>
        <p:txBody>
          <a:bodyPr spcFirstLastPara="1" wrap="square" lIns="91425" tIns="91425" rIns="91425" bIns="91425" anchor="b" anchorCtr="0">
            <a:noAutofit/>
          </a:bodyPr>
          <a:lstStyle/>
          <a:p>
            <a:pPr algn="ctr">
              <a:lnSpc>
                <a:spcPct val="150000"/>
              </a:lnSpc>
            </a:pPr>
            <a:r>
              <a:rPr lang="en-US" altLang="zh-CN" sz="3200" dirty="0">
                <a:solidFill>
                  <a:schemeClr val="bg1"/>
                </a:solidFill>
                <a:latin typeface="方正小标宋简体" panose="02010601030101010101" pitchFamily="2" charset="-122"/>
                <a:ea typeface="方正小标宋简体" panose="02010601030101010101" pitchFamily="2" charset="-122"/>
              </a:rPr>
              <a:t>2. </a:t>
            </a:r>
            <a:r>
              <a:rPr lang="zh-CN" altLang="en-US" sz="3200" dirty="0">
                <a:solidFill>
                  <a:schemeClr val="bg1"/>
                </a:solidFill>
                <a:latin typeface="方正小标宋简体" panose="02010601030101010101" pitchFamily="2" charset="-122"/>
                <a:ea typeface="方正小标宋简体" panose="02010601030101010101" pitchFamily="2" charset="-122"/>
              </a:rPr>
              <a:t>托福题型特点与托福改革</a:t>
            </a:r>
            <a:endParaRPr lang="en-US" altLang="zh-CN" sz="3200" dirty="0">
              <a:solidFill>
                <a:schemeClr val="bg1"/>
              </a:solidFill>
              <a:latin typeface="方正小标宋简体" panose="02010601030101010101" pitchFamily="2" charset="-122"/>
              <a:ea typeface="方正小标宋简体" panose="02010601030101010101" pitchFamily="2" charset="-122"/>
            </a:endParaRPr>
          </a:p>
        </p:txBody>
      </p:sp>
      <p:sp>
        <p:nvSpPr>
          <p:cNvPr id="71" name="Google Shape;71;p14"/>
          <p:cNvSpPr txBox="1">
            <a:spLocks noGrp="1"/>
          </p:cNvSpPr>
          <p:nvPr>
            <p:ph type="subTitle" idx="1"/>
          </p:nvPr>
        </p:nvSpPr>
        <p:spPr>
          <a:xfrm>
            <a:off x="1379280" y="2753421"/>
            <a:ext cx="61416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zh-CN" dirty="0">
                <a:latin typeface="方正小标宋简体" panose="02010601030101010101" pitchFamily="2" charset="-122"/>
                <a:ea typeface="方正小标宋简体" panose="02010601030101010101" pitchFamily="2" charset="-122"/>
              </a:rPr>
              <a:t>·</a:t>
            </a:r>
            <a:r>
              <a:rPr lang="zh-CN" altLang="en-US" dirty="0">
                <a:latin typeface="方正小标宋简体" panose="02010601030101010101" pitchFamily="2" charset="-122"/>
                <a:ea typeface="方正小标宋简体" panose="02010601030101010101" pitchFamily="2" charset="-122"/>
              </a:rPr>
              <a:t>读听说写 的具体改革</a:t>
            </a:r>
            <a:endParaRPr dirty="0">
              <a:latin typeface="方正小标宋简体" panose="02010601030101010101" pitchFamily="2" charset="-122"/>
              <a:ea typeface="方正小标宋简体" panose="02010601030101010101" pitchFamily="2" charset="-122"/>
            </a:endParaRPr>
          </a:p>
        </p:txBody>
      </p:sp>
      <p:sp>
        <p:nvSpPr>
          <p:cNvPr id="72" name="Google Shape;72;p14"/>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Tree>
    <p:extLst>
      <p:ext uri="{BB962C8B-B14F-4D97-AF65-F5344CB8AC3E}">
        <p14:creationId xmlns:p14="http://schemas.microsoft.com/office/powerpoint/2010/main" val="396892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7"/>
        <p:cNvGrpSpPr/>
        <p:nvPr/>
      </p:nvGrpSpPr>
      <p:grpSpPr>
        <a:xfrm>
          <a:off x="0" y="0"/>
          <a:ext cx="0" cy="0"/>
          <a:chOff x="0" y="0"/>
          <a:chExt cx="0" cy="0"/>
        </a:xfrm>
      </p:grpSpPr>
      <p:sp>
        <p:nvSpPr>
          <p:cNvPr id="378" name="Google Shape;378;p40"/>
          <p:cNvSpPr txBox="1">
            <a:spLocks noGrp="1"/>
          </p:cNvSpPr>
          <p:nvPr>
            <p:ph type="title"/>
          </p:nvPr>
        </p:nvSpPr>
        <p:spPr>
          <a:xfrm>
            <a:off x="782850" y="205988"/>
            <a:ext cx="7578300" cy="115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Reading, listening, speaking, writing</a:t>
            </a:r>
            <a:endParaRPr dirty="0"/>
          </a:p>
        </p:txBody>
      </p:sp>
      <p:sp>
        <p:nvSpPr>
          <p:cNvPr id="379" name="Google Shape;379;p40"/>
          <p:cNvSpPr txBox="1">
            <a:spLocks noGrp="1"/>
          </p:cNvSpPr>
          <p:nvPr>
            <p:ph type="sldNum" idx="12"/>
          </p:nvPr>
        </p:nvSpPr>
        <p:spPr>
          <a:xfrm>
            <a:off x="-125" y="4903155"/>
            <a:ext cx="9144000" cy="21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380" name="Google Shape;380;p40"/>
          <p:cNvSpPr/>
          <p:nvPr/>
        </p:nvSpPr>
        <p:spPr>
          <a:xfrm>
            <a:off x="431200" y="1363400"/>
            <a:ext cx="4064700" cy="1584600"/>
          </a:xfrm>
          <a:prstGeom prst="rect">
            <a:avLst/>
          </a:prstGeom>
          <a:solidFill>
            <a:srgbClr val="021526">
              <a:alpha val="15000"/>
            </a:srgbClr>
          </a:solidFill>
          <a:ln>
            <a:noFill/>
          </a:ln>
        </p:spPr>
        <p:txBody>
          <a:bodyPr spcFirstLastPara="1" wrap="square" lIns="91425" tIns="91425" rIns="1371600" bIns="91425" anchor="t" anchorCtr="0">
            <a:noAutofit/>
          </a:bodyPr>
          <a:lstStyle/>
          <a:p>
            <a:pPr marL="0" lvl="0" indent="0" algn="l" rtl="0">
              <a:spcBef>
                <a:spcPts val="0"/>
              </a:spcBef>
              <a:spcAft>
                <a:spcPts val="0"/>
              </a:spcAft>
              <a:buNone/>
            </a:pP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改革前：</a:t>
            </a:r>
            <a:r>
              <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rPr>
              <a:t>3-4</a:t>
            </a: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篇文章（</a:t>
            </a:r>
            <a:r>
              <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rPr>
              <a:t>4</a:t>
            </a: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为加试），每篇文章</a:t>
            </a:r>
            <a:r>
              <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rPr>
              <a:t>12-14</a:t>
            </a: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个题目，考试时间为篇数</a:t>
            </a:r>
            <a:r>
              <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rPr>
              <a:t>*20min</a:t>
            </a:r>
          </a:p>
          <a:p>
            <a:pPr marL="0" lvl="0" indent="0" algn="l" rtl="0">
              <a:spcBef>
                <a:spcPts val="0"/>
              </a:spcBef>
              <a:spcAft>
                <a:spcPts val="0"/>
              </a:spcAft>
              <a:buNone/>
            </a:pPr>
            <a:endPar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endParaRPr>
          </a:p>
          <a:p>
            <a:pPr marL="0" lvl="0" indent="0" algn="l" rtl="0">
              <a:spcBef>
                <a:spcPts val="0"/>
              </a:spcBef>
              <a:spcAft>
                <a:spcPts val="0"/>
              </a:spcAft>
              <a:buNone/>
            </a:pP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改革后：</a:t>
            </a:r>
            <a:r>
              <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rPr>
              <a:t>3-4</a:t>
            </a: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篇文章（</a:t>
            </a:r>
            <a:r>
              <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rPr>
              <a:t>4</a:t>
            </a: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为加试），每篇文章</a:t>
            </a:r>
            <a:r>
              <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rPr>
              <a:t>10</a:t>
            </a: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个题目，考试时间为篇数</a:t>
            </a:r>
            <a:r>
              <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rPr>
              <a:t>*18min</a:t>
            </a:r>
            <a:endParaRPr dirty="0">
              <a:solidFill>
                <a:schemeClr val="lt1"/>
              </a:solidFill>
              <a:latin typeface="方正小标宋简体" panose="02010601030101010101" pitchFamily="2" charset="-122"/>
              <a:ea typeface="方正小标宋简体" panose="02010601030101010101" pitchFamily="2" charset="-122"/>
              <a:cs typeface="Raleway"/>
              <a:sym typeface="Raleway"/>
            </a:endParaRPr>
          </a:p>
        </p:txBody>
      </p:sp>
      <p:sp>
        <p:nvSpPr>
          <p:cNvPr id="381" name="Google Shape;381;p40"/>
          <p:cNvSpPr/>
          <p:nvPr/>
        </p:nvSpPr>
        <p:spPr>
          <a:xfrm>
            <a:off x="4664148" y="1363400"/>
            <a:ext cx="4064700" cy="1584600"/>
          </a:xfrm>
          <a:prstGeom prst="rect">
            <a:avLst/>
          </a:prstGeom>
          <a:solidFill>
            <a:srgbClr val="021526">
              <a:alpha val="15000"/>
            </a:srgbClr>
          </a:solidFill>
          <a:ln>
            <a:noFill/>
          </a:ln>
        </p:spPr>
        <p:txBody>
          <a:bodyPr spcFirstLastPara="1" wrap="square" lIns="1371600" tIns="91425" rIns="91425" bIns="91425" anchor="t" anchorCtr="0">
            <a:noAutofit/>
          </a:bodyPr>
          <a:lstStyle/>
          <a:p>
            <a:pPr marL="0" lvl="0" indent="0" algn="r" rtl="0">
              <a:spcBef>
                <a:spcPts val="0"/>
              </a:spcBef>
              <a:spcAft>
                <a:spcPts val="0"/>
              </a:spcAft>
              <a:buClr>
                <a:schemeClr val="dk1"/>
              </a:buClr>
              <a:buSzPts val="1100"/>
              <a:buFont typeface="Arial"/>
              <a:buNone/>
            </a:pP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改革前：</a:t>
            </a:r>
            <a:r>
              <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rPr>
              <a:t>4-6</a:t>
            </a: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个讲座，每段</a:t>
            </a:r>
            <a:r>
              <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rPr>
              <a:t>6</a:t>
            </a: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个问题；</a:t>
            </a:r>
            <a:r>
              <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rPr>
              <a:t>2-3</a:t>
            </a: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个对话，每段</a:t>
            </a:r>
            <a:r>
              <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rPr>
              <a:t>5</a:t>
            </a: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个问题</a:t>
            </a:r>
            <a:endPar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endParaRPr>
          </a:p>
          <a:p>
            <a:pPr marL="0" lvl="0" indent="0" algn="r" rtl="0">
              <a:spcBef>
                <a:spcPts val="0"/>
              </a:spcBef>
              <a:spcAft>
                <a:spcPts val="0"/>
              </a:spcAft>
              <a:buClr>
                <a:schemeClr val="dk1"/>
              </a:buClr>
              <a:buSzPts val="1100"/>
              <a:buFont typeface="Arial"/>
              <a:buNone/>
            </a:pPr>
            <a:endPar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endParaRPr>
          </a:p>
          <a:p>
            <a:pPr marL="0" lvl="0" indent="0" algn="r" rtl="0">
              <a:spcBef>
                <a:spcPts val="0"/>
              </a:spcBef>
              <a:spcAft>
                <a:spcPts val="0"/>
              </a:spcAft>
              <a:buClr>
                <a:schemeClr val="dk1"/>
              </a:buClr>
              <a:buSzPts val="1100"/>
              <a:buFont typeface="Arial"/>
              <a:buNone/>
            </a:pP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改革后：</a:t>
            </a:r>
            <a:r>
              <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rPr>
              <a:t>3-4</a:t>
            </a: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个讲座，每段</a:t>
            </a:r>
            <a:r>
              <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rPr>
              <a:t>6</a:t>
            </a: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个问题；</a:t>
            </a:r>
            <a:r>
              <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rPr>
              <a:t>2-3</a:t>
            </a: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个对话，每段</a:t>
            </a:r>
            <a:r>
              <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rPr>
              <a:t>5</a:t>
            </a: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个问题</a:t>
            </a:r>
            <a:endPar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endParaRPr>
          </a:p>
          <a:p>
            <a:pPr marL="0" lvl="0" indent="0" algn="r" rtl="0">
              <a:spcBef>
                <a:spcPts val="0"/>
              </a:spcBef>
              <a:spcAft>
                <a:spcPts val="0"/>
              </a:spcAft>
              <a:buClr>
                <a:schemeClr val="dk1"/>
              </a:buClr>
              <a:buSzPts val="1100"/>
              <a:buFont typeface="Arial"/>
              <a:buNone/>
            </a:pPr>
            <a:endParaRPr dirty="0">
              <a:solidFill>
                <a:schemeClr val="lt1"/>
              </a:solidFill>
              <a:latin typeface="方正小标宋简体" panose="02010601030101010101" pitchFamily="2" charset="-122"/>
              <a:ea typeface="方正小标宋简体" panose="02010601030101010101" pitchFamily="2" charset="-122"/>
              <a:cs typeface="Raleway"/>
              <a:sym typeface="Raleway"/>
            </a:endParaRPr>
          </a:p>
        </p:txBody>
      </p:sp>
      <p:sp>
        <p:nvSpPr>
          <p:cNvPr id="382" name="Google Shape;382;p40"/>
          <p:cNvSpPr/>
          <p:nvPr/>
        </p:nvSpPr>
        <p:spPr>
          <a:xfrm>
            <a:off x="431200" y="3121900"/>
            <a:ext cx="4064700" cy="1584600"/>
          </a:xfrm>
          <a:prstGeom prst="rect">
            <a:avLst/>
          </a:prstGeom>
          <a:solidFill>
            <a:srgbClr val="021526">
              <a:alpha val="15000"/>
            </a:srgbClr>
          </a:solidFill>
          <a:ln>
            <a:noFill/>
          </a:ln>
        </p:spPr>
        <p:txBody>
          <a:bodyPr spcFirstLastPara="1" wrap="square" lIns="91425" tIns="91425" rIns="1371600" bIns="91425" anchor="b" anchorCtr="0">
            <a:noAutofit/>
          </a:bodyPr>
          <a:lstStyle/>
          <a:p>
            <a:pPr marL="0" lvl="0" indent="0" algn="l" rtl="0">
              <a:spcBef>
                <a:spcPts val="0"/>
              </a:spcBef>
              <a:spcAft>
                <a:spcPts val="0"/>
              </a:spcAft>
              <a:buClr>
                <a:schemeClr val="dk1"/>
              </a:buClr>
              <a:buSzPts val="1100"/>
              <a:buFont typeface="Arial"/>
              <a:buNone/>
            </a:pP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改革前：</a:t>
            </a:r>
            <a:r>
              <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rPr>
              <a:t>6</a:t>
            </a: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道题，</a:t>
            </a:r>
            <a:r>
              <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rPr>
              <a:t>Task 1~6</a:t>
            </a: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a:t>
            </a:r>
            <a:r>
              <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rPr>
              <a:t>2</a:t>
            </a: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个独立口语，</a:t>
            </a:r>
            <a:r>
              <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rPr>
              <a:t>4</a:t>
            </a: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个综合口语</a:t>
            </a:r>
            <a:endPar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endParaRPr>
          </a:p>
          <a:p>
            <a:pPr marL="0" lvl="0" indent="0" algn="l" rtl="0">
              <a:spcBef>
                <a:spcPts val="0"/>
              </a:spcBef>
              <a:spcAft>
                <a:spcPts val="0"/>
              </a:spcAft>
              <a:buClr>
                <a:schemeClr val="dk1"/>
              </a:buClr>
              <a:buSzPts val="1100"/>
              <a:buFont typeface="Arial"/>
              <a:buNone/>
            </a:pPr>
            <a:endParaRPr lang="en-US" dirty="0">
              <a:solidFill>
                <a:schemeClr val="lt1"/>
              </a:solidFill>
              <a:latin typeface="方正小标宋简体" panose="02010601030101010101" pitchFamily="2" charset="-122"/>
              <a:ea typeface="方正小标宋简体" panose="02010601030101010101" pitchFamily="2" charset="-122"/>
              <a:cs typeface="Raleway"/>
              <a:sym typeface="Raleway"/>
            </a:endParaRPr>
          </a:p>
          <a:p>
            <a:pPr marL="0" lvl="0" indent="0" algn="l" rtl="0">
              <a:spcBef>
                <a:spcPts val="0"/>
              </a:spcBef>
              <a:spcAft>
                <a:spcPts val="0"/>
              </a:spcAft>
              <a:buClr>
                <a:schemeClr val="dk1"/>
              </a:buClr>
              <a:buSzPts val="1100"/>
              <a:buFont typeface="Arial"/>
              <a:buNone/>
            </a:pP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改革后：</a:t>
            </a:r>
            <a:r>
              <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rPr>
              <a:t>4</a:t>
            </a: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道题，原</a:t>
            </a:r>
            <a:r>
              <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rPr>
              <a:t>Task 2,3,4,6</a:t>
            </a: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a:t>
            </a:r>
            <a:r>
              <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rPr>
              <a:t>1</a:t>
            </a: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个独立口语，</a:t>
            </a:r>
            <a:r>
              <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rPr>
              <a:t>3</a:t>
            </a: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个综合口语</a:t>
            </a:r>
            <a:r>
              <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rPr>
              <a:t> </a:t>
            </a:r>
            <a:endParaRPr lang="en-US" dirty="0">
              <a:solidFill>
                <a:schemeClr val="lt1"/>
              </a:solidFill>
              <a:latin typeface="方正小标宋简体" panose="02010601030101010101" pitchFamily="2" charset="-122"/>
              <a:ea typeface="方正小标宋简体" panose="02010601030101010101" pitchFamily="2" charset="-122"/>
              <a:cs typeface="Raleway"/>
              <a:sym typeface="Raleway"/>
            </a:endParaRPr>
          </a:p>
          <a:p>
            <a:pPr marL="0" lvl="0" indent="0" algn="l" rtl="0">
              <a:spcBef>
                <a:spcPts val="0"/>
              </a:spcBef>
              <a:spcAft>
                <a:spcPts val="0"/>
              </a:spcAft>
              <a:buClr>
                <a:schemeClr val="dk1"/>
              </a:buClr>
              <a:buSzPts val="1100"/>
              <a:buFont typeface="Arial"/>
              <a:buNone/>
            </a:pPr>
            <a:endParaRPr dirty="0">
              <a:solidFill>
                <a:schemeClr val="lt1"/>
              </a:solidFill>
              <a:latin typeface="方正小标宋简体" panose="02010601030101010101" pitchFamily="2" charset="-122"/>
              <a:ea typeface="方正小标宋简体" panose="02010601030101010101" pitchFamily="2" charset="-122"/>
              <a:cs typeface="Raleway"/>
              <a:sym typeface="Raleway"/>
            </a:endParaRPr>
          </a:p>
        </p:txBody>
      </p:sp>
      <p:sp>
        <p:nvSpPr>
          <p:cNvPr id="383" name="Google Shape;383;p40"/>
          <p:cNvSpPr/>
          <p:nvPr/>
        </p:nvSpPr>
        <p:spPr>
          <a:xfrm>
            <a:off x="4664148" y="3121900"/>
            <a:ext cx="4064700" cy="1584600"/>
          </a:xfrm>
          <a:prstGeom prst="rect">
            <a:avLst/>
          </a:prstGeom>
          <a:solidFill>
            <a:srgbClr val="021526">
              <a:alpha val="15000"/>
            </a:srgbClr>
          </a:solidFill>
          <a:ln>
            <a:noFill/>
          </a:ln>
        </p:spPr>
        <p:txBody>
          <a:bodyPr spcFirstLastPara="1" wrap="square" lIns="1371600" tIns="91425" rIns="91425" bIns="91425" anchor="b" anchorCtr="0">
            <a:noAutofit/>
          </a:bodyPr>
          <a:lstStyle/>
          <a:p>
            <a:pPr marL="0" lvl="0" indent="0" algn="r" rtl="0">
              <a:spcBef>
                <a:spcPts val="0"/>
              </a:spcBef>
              <a:spcAft>
                <a:spcPts val="0"/>
              </a:spcAft>
              <a:buClr>
                <a:schemeClr val="dk1"/>
              </a:buClr>
              <a:buSzPts val="1100"/>
              <a:buFont typeface="Arial"/>
              <a:buNone/>
            </a:pP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改革前后不变</a:t>
            </a:r>
            <a:endPar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endParaRPr>
          </a:p>
          <a:p>
            <a:pPr marL="0" lvl="0" indent="0" algn="r" rtl="0">
              <a:spcBef>
                <a:spcPts val="0"/>
              </a:spcBef>
              <a:spcAft>
                <a:spcPts val="0"/>
              </a:spcAft>
              <a:buClr>
                <a:schemeClr val="dk1"/>
              </a:buClr>
              <a:buSzPts val="1100"/>
              <a:buFont typeface="Arial"/>
              <a:buNone/>
            </a:pPr>
            <a:r>
              <a:rPr lang="en-US" dirty="0">
                <a:solidFill>
                  <a:schemeClr val="lt1"/>
                </a:solidFill>
                <a:latin typeface="方正小标宋简体" panose="02010601030101010101" pitchFamily="2" charset="-122"/>
                <a:ea typeface="方正小标宋简体" panose="02010601030101010101" pitchFamily="2" charset="-122"/>
                <a:cs typeface="Raleway"/>
                <a:sym typeface="Raleway"/>
              </a:rPr>
              <a:t>2</a:t>
            </a: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道题</a:t>
            </a:r>
            <a:endPar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endParaRPr>
          </a:p>
          <a:p>
            <a:pPr marL="0" lvl="0" indent="0" algn="r" rtl="0">
              <a:spcBef>
                <a:spcPts val="0"/>
              </a:spcBef>
              <a:spcAft>
                <a:spcPts val="0"/>
              </a:spcAft>
              <a:buClr>
                <a:schemeClr val="dk1"/>
              </a:buClr>
              <a:buSzPts val="1100"/>
              <a:buFont typeface="Arial"/>
              <a:buNone/>
            </a:pPr>
            <a:r>
              <a:rPr lang="en-US" dirty="0">
                <a:solidFill>
                  <a:schemeClr val="lt1"/>
                </a:solidFill>
                <a:latin typeface="方正小标宋简体" panose="02010601030101010101" pitchFamily="2" charset="-122"/>
                <a:ea typeface="方正小标宋简体" panose="02010601030101010101" pitchFamily="2" charset="-122"/>
                <a:cs typeface="Raleway"/>
                <a:sym typeface="Raleway"/>
              </a:rPr>
              <a:t>1</a:t>
            </a: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个独立写作</a:t>
            </a:r>
            <a:endPar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endParaRPr>
          </a:p>
          <a:p>
            <a:pPr marL="0" lvl="0" indent="0" algn="r" rtl="0">
              <a:spcBef>
                <a:spcPts val="0"/>
              </a:spcBef>
              <a:spcAft>
                <a:spcPts val="0"/>
              </a:spcAft>
              <a:buClr>
                <a:schemeClr val="dk1"/>
              </a:buClr>
              <a:buSzPts val="1100"/>
              <a:buFont typeface="Arial"/>
              <a:buNone/>
            </a:pPr>
            <a:r>
              <a:rPr lang="en-US" dirty="0">
                <a:solidFill>
                  <a:schemeClr val="lt1"/>
                </a:solidFill>
                <a:latin typeface="方正小标宋简体" panose="02010601030101010101" pitchFamily="2" charset="-122"/>
                <a:ea typeface="方正小标宋简体" panose="02010601030101010101" pitchFamily="2" charset="-122"/>
                <a:cs typeface="Raleway"/>
                <a:sym typeface="Raleway"/>
              </a:rPr>
              <a:t>1</a:t>
            </a: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个综合写作</a:t>
            </a:r>
            <a:endParaRPr lang="en-US" altLang="zh-CN" dirty="0">
              <a:solidFill>
                <a:schemeClr val="lt1"/>
              </a:solidFill>
              <a:latin typeface="方正小标宋简体" panose="02010601030101010101" pitchFamily="2" charset="-122"/>
              <a:ea typeface="方正小标宋简体" panose="02010601030101010101" pitchFamily="2" charset="-122"/>
              <a:cs typeface="Raleway"/>
              <a:sym typeface="Raleway"/>
            </a:endParaRPr>
          </a:p>
          <a:p>
            <a:pPr marL="0" lvl="0" indent="0" algn="r" rtl="0">
              <a:spcBef>
                <a:spcPts val="0"/>
              </a:spcBef>
              <a:spcAft>
                <a:spcPts val="0"/>
              </a:spcAft>
              <a:buClr>
                <a:schemeClr val="dk1"/>
              </a:buClr>
              <a:buSzPts val="1100"/>
              <a:buFont typeface="Arial"/>
              <a:buNone/>
            </a:pPr>
            <a:r>
              <a:rPr lang="en-US" dirty="0">
                <a:solidFill>
                  <a:schemeClr val="lt1"/>
                </a:solidFill>
                <a:latin typeface="方正小标宋简体" panose="02010601030101010101" pitchFamily="2" charset="-122"/>
                <a:ea typeface="方正小标宋简体" panose="02010601030101010101" pitchFamily="2" charset="-122"/>
                <a:cs typeface="Raleway"/>
                <a:sym typeface="Raleway"/>
              </a:rPr>
              <a:t>50</a:t>
            </a:r>
            <a:r>
              <a:rPr lang="zh-CN" altLang="en-US" dirty="0">
                <a:solidFill>
                  <a:schemeClr val="lt1"/>
                </a:solidFill>
                <a:latin typeface="方正小标宋简体" panose="02010601030101010101" pitchFamily="2" charset="-122"/>
                <a:ea typeface="方正小标宋简体" panose="02010601030101010101" pitchFamily="2" charset="-122"/>
                <a:cs typeface="Raleway"/>
                <a:sym typeface="Raleway"/>
              </a:rPr>
              <a:t>分钟</a:t>
            </a:r>
            <a:endParaRPr dirty="0">
              <a:solidFill>
                <a:schemeClr val="lt1"/>
              </a:solidFill>
              <a:latin typeface="方正小标宋简体" panose="02010601030101010101" pitchFamily="2" charset="-122"/>
              <a:ea typeface="方正小标宋简体" panose="02010601030101010101" pitchFamily="2" charset="-122"/>
              <a:cs typeface="Raleway"/>
              <a:sym typeface="Raleway"/>
            </a:endParaRPr>
          </a:p>
        </p:txBody>
      </p:sp>
      <p:sp>
        <p:nvSpPr>
          <p:cNvPr id="384" name="Google Shape;384;p40"/>
          <p:cNvSpPr/>
          <p:nvPr/>
        </p:nvSpPr>
        <p:spPr>
          <a:xfrm>
            <a:off x="3285625" y="1738389"/>
            <a:ext cx="2417100" cy="24171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p:nvPr/>
        </p:nvSpPr>
        <p:spPr>
          <a:xfrm rot="5400000">
            <a:off x="3459879" y="1738389"/>
            <a:ext cx="2417100" cy="24171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0"/>
          <p:cNvSpPr/>
          <p:nvPr/>
        </p:nvSpPr>
        <p:spPr>
          <a:xfrm rot="10800000">
            <a:off x="3459879" y="1914006"/>
            <a:ext cx="2417100" cy="24171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0"/>
          <p:cNvSpPr/>
          <p:nvPr/>
        </p:nvSpPr>
        <p:spPr>
          <a:xfrm rot="-5400000">
            <a:off x="3285625" y="1914006"/>
            <a:ext cx="2417100" cy="24171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0"/>
          <p:cNvSpPr/>
          <p:nvPr/>
        </p:nvSpPr>
        <p:spPr>
          <a:xfrm>
            <a:off x="3842100" y="2242577"/>
            <a:ext cx="346481" cy="446525"/>
          </a:xfrm>
          <a:prstGeom prst="rect">
            <a:avLst/>
          </a:prstGeom>
        </p:spPr>
        <p:txBody>
          <a:bodyPr>
            <a:prstTxWarp prst="textPlain">
              <a:avLst/>
            </a:prstTxWarp>
          </a:bodyPr>
          <a:lstStyle/>
          <a:p>
            <a:pPr lvl="0" algn="ctr"/>
            <a:r>
              <a:rPr lang="en-US" altLang="zh-CN" b="1" dirty="0">
                <a:solidFill>
                  <a:schemeClr val="lt1"/>
                </a:solidFill>
                <a:latin typeface="Raleway"/>
              </a:rPr>
              <a:t>R</a:t>
            </a:r>
            <a:endParaRPr b="1" i="0" dirty="0">
              <a:ln>
                <a:noFill/>
              </a:ln>
              <a:solidFill>
                <a:schemeClr val="lt1"/>
              </a:solidFill>
              <a:latin typeface="Raleway"/>
            </a:endParaRPr>
          </a:p>
        </p:txBody>
      </p:sp>
      <p:sp>
        <p:nvSpPr>
          <p:cNvPr id="389" name="Google Shape;389;p40"/>
          <p:cNvSpPr/>
          <p:nvPr/>
        </p:nvSpPr>
        <p:spPr>
          <a:xfrm>
            <a:off x="4857720" y="2250297"/>
            <a:ext cx="650964" cy="438496"/>
          </a:xfrm>
          <a:prstGeom prst="rect">
            <a:avLst/>
          </a:prstGeom>
        </p:spPr>
        <p:txBody>
          <a:bodyPr>
            <a:prstTxWarp prst="textPlain">
              <a:avLst/>
            </a:prstTxWarp>
          </a:bodyPr>
          <a:lstStyle/>
          <a:p>
            <a:pPr lvl="0" algn="ctr"/>
            <a:r>
              <a:rPr lang="en-US" b="1" i="0" dirty="0">
                <a:ln>
                  <a:noFill/>
                </a:ln>
                <a:solidFill>
                  <a:schemeClr val="lt1"/>
                </a:solidFill>
                <a:latin typeface="Raleway"/>
              </a:rPr>
              <a:t>L</a:t>
            </a:r>
            <a:endParaRPr b="1" i="0" dirty="0">
              <a:ln>
                <a:noFill/>
              </a:ln>
              <a:solidFill>
                <a:schemeClr val="lt1"/>
              </a:solidFill>
              <a:latin typeface="Raleway"/>
            </a:endParaRPr>
          </a:p>
        </p:txBody>
      </p:sp>
      <p:sp>
        <p:nvSpPr>
          <p:cNvPr id="390" name="Google Shape;390;p40"/>
          <p:cNvSpPr/>
          <p:nvPr/>
        </p:nvSpPr>
        <p:spPr>
          <a:xfrm>
            <a:off x="3807513" y="3348952"/>
            <a:ext cx="428005" cy="444672"/>
          </a:xfrm>
          <a:prstGeom prst="rect">
            <a:avLst/>
          </a:prstGeom>
        </p:spPr>
        <p:txBody>
          <a:bodyPr>
            <a:prstTxWarp prst="textPlain">
              <a:avLst/>
            </a:prstTxWarp>
          </a:bodyPr>
          <a:lstStyle/>
          <a:p>
            <a:pPr lvl="0" algn="ctr"/>
            <a:r>
              <a:rPr lang="en-US" b="1" i="0" dirty="0">
                <a:ln>
                  <a:noFill/>
                </a:ln>
                <a:solidFill>
                  <a:schemeClr val="lt1"/>
                </a:solidFill>
                <a:latin typeface="Raleway"/>
              </a:rPr>
              <a:t>S</a:t>
            </a:r>
            <a:endParaRPr b="1" i="0" dirty="0">
              <a:ln>
                <a:noFill/>
              </a:ln>
              <a:solidFill>
                <a:schemeClr val="lt1"/>
              </a:solidFill>
              <a:latin typeface="Raleway"/>
            </a:endParaRPr>
          </a:p>
        </p:txBody>
      </p:sp>
      <p:sp>
        <p:nvSpPr>
          <p:cNvPr id="391" name="Google Shape;391;p40"/>
          <p:cNvSpPr/>
          <p:nvPr/>
        </p:nvSpPr>
        <p:spPr>
          <a:xfrm>
            <a:off x="4971979" y="3356672"/>
            <a:ext cx="365009" cy="438496"/>
          </a:xfrm>
          <a:prstGeom prst="rect">
            <a:avLst/>
          </a:prstGeom>
        </p:spPr>
        <p:txBody>
          <a:bodyPr>
            <a:prstTxWarp prst="textPlain">
              <a:avLst/>
            </a:prstTxWarp>
          </a:bodyPr>
          <a:lstStyle/>
          <a:p>
            <a:pPr lvl="0" algn="ctr"/>
            <a:r>
              <a:rPr lang="en-US" b="1" i="0" dirty="0">
                <a:ln>
                  <a:noFill/>
                </a:ln>
                <a:solidFill>
                  <a:schemeClr val="lt1"/>
                </a:solidFill>
                <a:latin typeface="Raleway"/>
              </a:rPr>
              <a:t>W</a:t>
            </a:r>
            <a:endParaRPr b="1" i="0" dirty="0">
              <a:ln>
                <a:noFill/>
              </a:ln>
              <a:solidFill>
                <a:schemeClr val="lt1"/>
              </a:solidFill>
              <a:latin typeface="Raleway"/>
            </a:endParaRPr>
          </a:p>
        </p:txBody>
      </p:sp>
    </p:spTree>
  </p:cSld>
  <p:clrMapOvr>
    <a:masterClrMapping/>
  </p:clrMapOvr>
</p:sld>
</file>

<file path=ppt/theme/theme1.xml><?xml version="1.0" encoding="utf-8"?>
<a:theme xmlns:a="http://schemas.openxmlformats.org/drawingml/2006/main" name="Miranda template">
  <a:themeElements>
    <a:clrScheme name="Custom 347">
      <a:dk1>
        <a:srgbClr val="000000"/>
      </a:dk1>
      <a:lt1>
        <a:srgbClr val="FFFFFF"/>
      </a:lt1>
      <a:dk2>
        <a:srgbClr val="666666"/>
      </a:dk2>
      <a:lt2>
        <a:srgbClr val="F3F3F3"/>
      </a:lt2>
      <a:accent1>
        <a:srgbClr val="588A87"/>
      </a:accent1>
      <a:accent2>
        <a:srgbClr val="BBDBDF"/>
      </a:accent2>
      <a:accent3>
        <a:srgbClr val="7E89A0"/>
      </a:accent3>
      <a:accent4>
        <a:srgbClr val="BEC1D6"/>
      </a:accent4>
      <a:accent5>
        <a:srgbClr val="9B7160"/>
      </a:accent5>
      <a:accent6>
        <a:srgbClr val="D8C0AD"/>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TotalTime>
  <Words>3083</Words>
  <Application>Microsoft Office PowerPoint</Application>
  <PresentationFormat>全屏显示(16:9)</PresentationFormat>
  <Paragraphs>243</Paragraphs>
  <Slides>29</Slides>
  <Notes>29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29</vt:i4>
      </vt:variant>
    </vt:vector>
  </HeadingPairs>
  <TitlesOfParts>
    <vt:vector size="37" baseType="lpstr">
      <vt:lpstr>Raleway</vt:lpstr>
      <vt:lpstr>CMR10</vt:lpstr>
      <vt:lpstr>Times New Roman</vt:lpstr>
      <vt:lpstr>Arial</vt:lpstr>
      <vt:lpstr>方正小标宋简体</vt:lpstr>
      <vt:lpstr>宋体</vt:lpstr>
      <vt:lpstr>Homemade Apple</vt:lpstr>
      <vt:lpstr>Miranda template</vt:lpstr>
      <vt:lpstr>零基础托福与经验分享  Learning  TOEFL from scratch &amp; Experience sharing.</vt:lpstr>
      <vt:lpstr>Hello! </vt:lpstr>
      <vt:lpstr>1. 什么是托福，如何报考托福？</vt:lpstr>
      <vt:lpstr>PowerPoint 演示文稿</vt:lpstr>
      <vt:lpstr>如何报考托福？</vt:lpstr>
      <vt:lpstr>如何报考托福？</vt:lpstr>
      <vt:lpstr>关于成绩</vt:lpstr>
      <vt:lpstr>2. 托福题型特点与托福改革</vt:lpstr>
      <vt:lpstr>Reading, listening, speaking, writing</vt:lpstr>
      <vt:lpstr>3. 托福各题型分析，备考资料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want big resources? 学习资料 含听说读写</vt:lpstr>
      <vt:lpstr>学习资源</vt:lpstr>
      <vt:lpstr>部分资源截图</vt:lpstr>
      <vt:lpstr>关于单词</vt:lpstr>
      <vt:lpstr>考场经验</vt:lpstr>
      <vt:lpstr>个人备考过程实录</vt:lpstr>
      <vt:lpstr>结语</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零基础托福与经验分享  Learning  TOEFL from scratch &amp; Experience sharing.</dc:title>
  <cp:lastModifiedBy>田 泽禹</cp:lastModifiedBy>
  <cp:revision>46</cp:revision>
  <dcterms:modified xsi:type="dcterms:W3CDTF">2022-03-20T11:31:03Z</dcterms:modified>
</cp:coreProperties>
</file>